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14"/>
  </p:notesMasterIdLst>
  <p:sldIdLst>
    <p:sldId id="256" r:id="rId2"/>
    <p:sldId id="342" r:id="rId3"/>
    <p:sldId id="259" r:id="rId4"/>
    <p:sldId id="272" r:id="rId5"/>
    <p:sldId id="306" r:id="rId6"/>
    <p:sldId id="343" r:id="rId7"/>
    <p:sldId id="344" r:id="rId8"/>
    <p:sldId id="316" r:id="rId9"/>
    <p:sldId id="347" r:id="rId10"/>
    <p:sldId id="346" r:id="rId11"/>
    <p:sldId id="338" r:id="rId12"/>
    <p:sldId id="31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2" clrIdx="0">
    <p:extLst>
      <p:ext uri="{19B8F6BF-5375-455C-9EA6-DF929625EA0E}">
        <p15:presenceInfo xmlns:p15="http://schemas.microsoft.com/office/powerpoint/2012/main" userId="Admin" providerId="None"/>
      </p:ext>
    </p:extLst>
  </p:cmAuthor>
  <p:cmAuthor id="2" name="Đinh Hoàng Long" initials="ĐHL" lastIdx="1" clrIdx="1">
    <p:extLst>
      <p:ext uri="{19B8F6BF-5375-455C-9EA6-DF929625EA0E}">
        <p15:presenceInfo xmlns:p15="http://schemas.microsoft.com/office/powerpoint/2012/main" userId="S::pmp_0815807695@centeronline.edu.vn::374d2f6f-4eec-44e7-b913-a81ff32ddc6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108" autoAdjust="0"/>
  </p:normalViewPr>
  <p:slideViewPr>
    <p:cSldViewPr snapToGrid="0">
      <p:cViewPr varScale="1">
        <p:scale>
          <a:sx n="69" d="100"/>
          <a:sy n="69" d="100"/>
        </p:scale>
        <p:origin x="120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1-02T20:52:16.428" idx="1">
    <p:pos x="7680" y="0"/>
    <p:text/>
    <p:extLst>
      <p:ext uri="{C676402C-5697-4E1C-873F-D02D1690AC5C}">
        <p15:threadingInfo xmlns:p15="http://schemas.microsoft.com/office/powerpoint/2012/main" timeZoneBias="-420"/>
      </p:ext>
    </p:extLst>
  </p:cm>
</p:cmLst>
</file>

<file path=ppt/diagrams/_rels/data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F023F2-299B-49B7-A09C-2649EF20B86B}" type="doc">
      <dgm:prSet loTypeId="urn:microsoft.com/office/officeart/2005/8/layout/vList3" loCatId="list" qsTypeId="urn:microsoft.com/office/officeart/2005/8/quickstyle/simple1" qsCatId="simple" csTypeId="urn:microsoft.com/office/officeart/2005/8/colors/accent1_2" csCatId="accent1" phldr="1"/>
      <dgm:spPr/>
    </dgm:pt>
    <dgm:pt modelId="{083420AF-2553-403A-ADA0-DC79620FEE8C}">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latin typeface="Times New Roman" panose="02020603050405020304" pitchFamily="18" charset="0"/>
              <a:cs typeface="Times New Roman" panose="02020603050405020304" pitchFamily="18" charset="0"/>
            </a:rPr>
            <a:t>START SIGNAL GENERATION</a:t>
          </a:r>
        </a:p>
      </dgm:t>
    </dgm:pt>
    <dgm:pt modelId="{AD5548F0-FD66-4ED7-9954-049A07DAB8CB}" type="parTrans" cxnId="{0B46B785-42D8-4BF7-81B6-AB8B91B2D321}">
      <dgm:prSet/>
      <dgm:spPr/>
      <dgm:t>
        <a:bodyPr/>
        <a:lstStyle/>
        <a:p>
          <a:endParaRPr lang="en-US"/>
        </a:p>
      </dgm:t>
    </dgm:pt>
    <dgm:pt modelId="{E022D3FF-7C1B-4154-816B-47E8220BA83D}" type="sibTrans" cxnId="{0B46B785-42D8-4BF7-81B6-AB8B91B2D321}">
      <dgm:prSet/>
      <dgm:spPr/>
      <dgm:t>
        <a:bodyPr/>
        <a:lstStyle/>
        <a:p>
          <a:endParaRPr lang="en-US"/>
        </a:p>
      </dgm:t>
    </dgm:pt>
    <dgm:pt modelId="{C0355D3D-FECA-4E8B-A8BF-4DB62CD0B73F}">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latin typeface="Times New Roman" panose="02020603050405020304" pitchFamily="18" charset="0"/>
              <a:cs typeface="Times New Roman" panose="02020603050405020304" pitchFamily="18" charset="0"/>
            </a:rPr>
            <a:t>DATA TRANSFER</a:t>
          </a:r>
        </a:p>
      </dgm:t>
    </dgm:pt>
    <dgm:pt modelId="{92EA5EDC-CA0F-43AA-A86A-829917952B94}" type="parTrans" cxnId="{522B2DAD-AD6C-40E4-96CD-9911A2E21312}">
      <dgm:prSet/>
      <dgm:spPr/>
      <dgm:t>
        <a:bodyPr/>
        <a:lstStyle/>
        <a:p>
          <a:endParaRPr lang="en-US"/>
        </a:p>
      </dgm:t>
    </dgm:pt>
    <dgm:pt modelId="{369352DA-0F25-4962-975E-F58B07A6DDE8}" type="sibTrans" cxnId="{522B2DAD-AD6C-40E4-96CD-9911A2E21312}">
      <dgm:prSet/>
      <dgm:spPr/>
      <dgm:t>
        <a:bodyPr/>
        <a:lstStyle/>
        <a:p>
          <a:endParaRPr lang="en-US"/>
        </a:p>
      </dgm:t>
    </dgm:pt>
    <dgm:pt modelId="{AF281E0E-88CC-43D9-9027-ADED752FE7CD}">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latin typeface="Times New Roman" panose="02020603050405020304" pitchFamily="18" charset="0"/>
              <a:cs typeface="Times New Roman" panose="02020603050405020304" pitchFamily="18" charset="0"/>
            </a:rPr>
            <a:t>STOP SIGNAL GENERATION</a:t>
          </a:r>
        </a:p>
      </dgm:t>
    </dgm:pt>
    <dgm:pt modelId="{F8C35383-7F9D-4843-855B-79A6C806D84D}" type="parTrans" cxnId="{092FD205-B57D-4BC9-8F80-4FB1FAC987A3}">
      <dgm:prSet/>
      <dgm:spPr/>
      <dgm:t>
        <a:bodyPr/>
        <a:lstStyle/>
        <a:p>
          <a:endParaRPr lang="en-US"/>
        </a:p>
      </dgm:t>
    </dgm:pt>
    <dgm:pt modelId="{CE00769E-24FC-4EF1-A8D1-06606D1E0DD0}" type="sibTrans" cxnId="{092FD205-B57D-4BC9-8F80-4FB1FAC987A3}">
      <dgm:prSet/>
      <dgm:spPr/>
      <dgm:t>
        <a:bodyPr/>
        <a:lstStyle/>
        <a:p>
          <a:endParaRPr lang="en-US"/>
        </a:p>
      </dgm:t>
    </dgm:pt>
    <dgm:pt modelId="{06CCBDB1-5F36-4489-9DB4-6F980E2F0790}">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latin typeface="Times New Roman" panose="02020603050405020304" pitchFamily="18" charset="0"/>
              <a:cs typeface="Times New Roman" panose="02020603050405020304" pitchFamily="18" charset="0"/>
            </a:rPr>
            <a:t>SLAVE ADDRESS TRANSFER</a:t>
          </a:r>
        </a:p>
      </dgm:t>
    </dgm:pt>
    <dgm:pt modelId="{EF644579-8E15-4602-9175-7A9E189B09A0}" type="parTrans" cxnId="{A3D2933A-04C7-4A6B-99A4-3A827959D274}">
      <dgm:prSet/>
      <dgm:spPr/>
      <dgm:t>
        <a:bodyPr/>
        <a:lstStyle/>
        <a:p>
          <a:endParaRPr lang="en-US"/>
        </a:p>
      </dgm:t>
    </dgm:pt>
    <dgm:pt modelId="{9A943799-2572-4A9E-B2F4-B9FF97960908}" type="sibTrans" cxnId="{A3D2933A-04C7-4A6B-99A4-3A827959D274}">
      <dgm:prSet/>
      <dgm:spPr/>
      <dgm:t>
        <a:bodyPr/>
        <a:lstStyle/>
        <a:p>
          <a:endParaRPr lang="en-US"/>
        </a:p>
      </dgm:t>
    </dgm:pt>
    <dgm:pt modelId="{AE0521E3-72F6-40D1-9696-9489446F97DE}" type="pres">
      <dgm:prSet presAssocID="{38F023F2-299B-49B7-A09C-2649EF20B86B}" presName="linearFlow" presStyleCnt="0">
        <dgm:presLayoutVars>
          <dgm:dir/>
          <dgm:resizeHandles val="exact"/>
        </dgm:presLayoutVars>
      </dgm:prSet>
      <dgm:spPr/>
    </dgm:pt>
    <dgm:pt modelId="{9A131725-311C-4126-A366-B7BC2A4CB4ED}" type="pres">
      <dgm:prSet presAssocID="{083420AF-2553-403A-ADA0-DC79620FEE8C}" presName="composite" presStyleCnt="0"/>
      <dgm:spPr/>
    </dgm:pt>
    <dgm:pt modelId="{6008DD29-7757-4B45-AEF4-749555B971FF}" type="pres">
      <dgm:prSet presAssocID="{083420AF-2553-403A-ADA0-DC79620FEE8C}" presName="imgShp" presStyleLbl="fgImgPlace1" presStyleIdx="0" presStyleCnt="4"/>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l="-50000" r="-50000"/>
          </a:stretch>
        </a:blipFill>
      </dgm:spPr>
    </dgm:pt>
    <dgm:pt modelId="{55540FDB-01D5-4A14-89A2-28CC9150EFF9}" type="pres">
      <dgm:prSet presAssocID="{083420AF-2553-403A-ADA0-DC79620FEE8C}" presName="txShp" presStyleLbl="node1" presStyleIdx="0" presStyleCnt="4">
        <dgm:presLayoutVars>
          <dgm:bulletEnabled val="1"/>
        </dgm:presLayoutVars>
      </dgm:prSet>
      <dgm:spPr/>
    </dgm:pt>
    <dgm:pt modelId="{991862DF-588C-4C20-9AC3-7B6860986567}" type="pres">
      <dgm:prSet presAssocID="{E022D3FF-7C1B-4154-816B-47E8220BA83D}" presName="spacing" presStyleCnt="0"/>
      <dgm:spPr/>
    </dgm:pt>
    <dgm:pt modelId="{0E9D3BD9-F4A0-4379-94C6-0BDA406DBC88}" type="pres">
      <dgm:prSet presAssocID="{06CCBDB1-5F36-4489-9DB4-6F980E2F0790}" presName="composite" presStyleCnt="0"/>
      <dgm:spPr/>
    </dgm:pt>
    <dgm:pt modelId="{9943A7AA-A3F6-4558-B858-4F254E499C70}" type="pres">
      <dgm:prSet presAssocID="{06CCBDB1-5F36-4489-9DB4-6F980E2F0790}" presName="imgShp" presStyleLbl="fgImgPlace1" presStyleIdx="1" presStyleCnt="4"/>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l="-38000" r="-38000"/>
          </a:stretch>
        </a:blipFill>
      </dgm:spPr>
    </dgm:pt>
    <dgm:pt modelId="{7D36EF28-DBA8-43E6-9D7F-6B5C2E0FD64A}" type="pres">
      <dgm:prSet presAssocID="{06CCBDB1-5F36-4489-9DB4-6F980E2F0790}" presName="txShp" presStyleLbl="node1" presStyleIdx="1" presStyleCnt="4">
        <dgm:presLayoutVars>
          <dgm:bulletEnabled val="1"/>
        </dgm:presLayoutVars>
      </dgm:prSet>
      <dgm:spPr/>
    </dgm:pt>
    <dgm:pt modelId="{6965019E-1C4B-4EEC-8DD2-F0A9978D7355}" type="pres">
      <dgm:prSet presAssocID="{9A943799-2572-4A9E-B2F4-B9FF97960908}" presName="spacing" presStyleCnt="0"/>
      <dgm:spPr/>
    </dgm:pt>
    <dgm:pt modelId="{E933899A-0F66-49B6-971E-8B95DA3A6391}" type="pres">
      <dgm:prSet presAssocID="{C0355D3D-FECA-4E8B-A8BF-4DB62CD0B73F}" presName="composite" presStyleCnt="0"/>
      <dgm:spPr/>
    </dgm:pt>
    <dgm:pt modelId="{DB79331B-F130-454E-A9E0-F6A122BE9A16}" type="pres">
      <dgm:prSet presAssocID="{C0355D3D-FECA-4E8B-A8BF-4DB62CD0B73F}" presName="imgShp" presStyleLbl="fgImgPlace1" presStyleIdx="2" presStyleCnt="4"/>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l="-30000" r="-30000"/>
          </a:stretch>
        </a:blipFill>
      </dgm:spPr>
    </dgm:pt>
    <dgm:pt modelId="{400693EC-06D5-4EF7-8D4A-AE9C75BE667D}" type="pres">
      <dgm:prSet presAssocID="{C0355D3D-FECA-4E8B-A8BF-4DB62CD0B73F}" presName="txShp" presStyleLbl="node1" presStyleIdx="2" presStyleCnt="4">
        <dgm:presLayoutVars>
          <dgm:bulletEnabled val="1"/>
        </dgm:presLayoutVars>
      </dgm:prSet>
      <dgm:spPr/>
    </dgm:pt>
    <dgm:pt modelId="{D34F6E27-B5A9-4E0A-A2C2-132BB3C3DC2D}" type="pres">
      <dgm:prSet presAssocID="{369352DA-0F25-4962-975E-F58B07A6DDE8}" presName="spacing" presStyleCnt="0"/>
      <dgm:spPr/>
    </dgm:pt>
    <dgm:pt modelId="{968F33EA-BDC3-41B5-9DCB-F318BCFC67E0}" type="pres">
      <dgm:prSet presAssocID="{AF281E0E-88CC-43D9-9027-ADED752FE7CD}" presName="composite" presStyleCnt="0"/>
      <dgm:spPr/>
    </dgm:pt>
    <dgm:pt modelId="{83062097-CEFD-454C-AF82-08642775E9A8}" type="pres">
      <dgm:prSet presAssocID="{AF281E0E-88CC-43D9-9027-ADED752FE7CD}" presName="imgShp" presStyleLbl="fgImgPlace1" presStyleIdx="3" presStyleCnt="4"/>
      <dgm:spPr>
        <a:blipFill>
          <a:blip xmlns:r="http://schemas.openxmlformats.org/officeDocument/2006/relationships" r:embed="rId4" cstate="print">
            <a:extLst>
              <a:ext uri="{28A0092B-C50C-407E-A947-70E740481C1C}">
                <a14:useLocalDpi xmlns:a14="http://schemas.microsoft.com/office/drawing/2010/main" val="0"/>
              </a:ext>
            </a:extLst>
          </a:blip>
          <a:srcRect/>
          <a:stretch>
            <a:fillRect l="-38000" r="-38000"/>
          </a:stretch>
        </a:blipFill>
      </dgm:spPr>
    </dgm:pt>
    <dgm:pt modelId="{12FAC2F7-AF31-48EC-86CC-371356D73EBC}" type="pres">
      <dgm:prSet presAssocID="{AF281E0E-88CC-43D9-9027-ADED752FE7CD}" presName="txShp" presStyleLbl="node1" presStyleIdx="3" presStyleCnt="4">
        <dgm:presLayoutVars>
          <dgm:bulletEnabled val="1"/>
        </dgm:presLayoutVars>
      </dgm:prSet>
      <dgm:spPr/>
    </dgm:pt>
  </dgm:ptLst>
  <dgm:cxnLst>
    <dgm:cxn modelId="{092FD205-B57D-4BC9-8F80-4FB1FAC987A3}" srcId="{38F023F2-299B-49B7-A09C-2649EF20B86B}" destId="{AF281E0E-88CC-43D9-9027-ADED752FE7CD}" srcOrd="3" destOrd="0" parTransId="{F8C35383-7F9D-4843-855B-79A6C806D84D}" sibTransId="{CE00769E-24FC-4EF1-A8D1-06606D1E0DD0}"/>
    <dgm:cxn modelId="{5A31AA1E-98AF-4767-AA9E-BFD3BDBB0C2D}" type="presOf" srcId="{AF281E0E-88CC-43D9-9027-ADED752FE7CD}" destId="{12FAC2F7-AF31-48EC-86CC-371356D73EBC}" srcOrd="0" destOrd="0" presId="urn:microsoft.com/office/officeart/2005/8/layout/vList3"/>
    <dgm:cxn modelId="{8C0C4B2F-9B82-4669-A01E-5151E3F047E0}" type="presOf" srcId="{06CCBDB1-5F36-4489-9DB4-6F980E2F0790}" destId="{7D36EF28-DBA8-43E6-9D7F-6B5C2E0FD64A}" srcOrd="0" destOrd="0" presId="urn:microsoft.com/office/officeart/2005/8/layout/vList3"/>
    <dgm:cxn modelId="{A3D2933A-04C7-4A6B-99A4-3A827959D274}" srcId="{38F023F2-299B-49B7-A09C-2649EF20B86B}" destId="{06CCBDB1-5F36-4489-9DB4-6F980E2F0790}" srcOrd="1" destOrd="0" parTransId="{EF644579-8E15-4602-9175-7A9E189B09A0}" sibTransId="{9A943799-2572-4A9E-B2F4-B9FF97960908}"/>
    <dgm:cxn modelId="{8C38B35F-3AFC-4656-8484-F50DC2353C0D}" type="presOf" srcId="{083420AF-2553-403A-ADA0-DC79620FEE8C}" destId="{55540FDB-01D5-4A14-89A2-28CC9150EFF9}" srcOrd="0" destOrd="0" presId="urn:microsoft.com/office/officeart/2005/8/layout/vList3"/>
    <dgm:cxn modelId="{4608446B-72F5-4B0F-9AE0-89BA5458C2D4}" type="presOf" srcId="{C0355D3D-FECA-4E8B-A8BF-4DB62CD0B73F}" destId="{400693EC-06D5-4EF7-8D4A-AE9C75BE667D}" srcOrd="0" destOrd="0" presId="urn:microsoft.com/office/officeart/2005/8/layout/vList3"/>
    <dgm:cxn modelId="{9E48FE55-C8DB-4F9E-AEF1-4482DA2267A0}" type="presOf" srcId="{38F023F2-299B-49B7-A09C-2649EF20B86B}" destId="{AE0521E3-72F6-40D1-9696-9489446F97DE}" srcOrd="0" destOrd="0" presId="urn:microsoft.com/office/officeart/2005/8/layout/vList3"/>
    <dgm:cxn modelId="{0B46B785-42D8-4BF7-81B6-AB8B91B2D321}" srcId="{38F023F2-299B-49B7-A09C-2649EF20B86B}" destId="{083420AF-2553-403A-ADA0-DC79620FEE8C}" srcOrd="0" destOrd="0" parTransId="{AD5548F0-FD66-4ED7-9954-049A07DAB8CB}" sibTransId="{E022D3FF-7C1B-4154-816B-47E8220BA83D}"/>
    <dgm:cxn modelId="{522B2DAD-AD6C-40E4-96CD-9911A2E21312}" srcId="{38F023F2-299B-49B7-A09C-2649EF20B86B}" destId="{C0355D3D-FECA-4E8B-A8BF-4DB62CD0B73F}" srcOrd="2" destOrd="0" parTransId="{92EA5EDC-CA0F-43AA-A86A-829917952B94}" sibTransId="{369352DA-0F25-4962-975E-F58B07A6DDE8}"/>
    <dgm:cxn modelId="{531C3D0A-A061-4D98-947E-0A0B62FFC121}" type="presParOf" srcId="{AE0521E3-72F6-40D1-9696-9489446F97DE}" destId="{9A131725-311C-4126-A366-B7BC2A4CB4ED}" srcOrd="0" destOrd="0" presId="urn:microsoft.com/office/officeart/2005/8/layout/vList3"/>
    <dgm:cxn modelId="{BE169231-ACF0-4105-9A60-FA00351859EE}" type="presParOf" srcId="{9A131725-311C-4126-A366-B7BC2A4CB4ED}" destId="{6008DD29-7757-4B45-AEF4-749555B971FF}" srcOrd="0" destOrd="0" presId="urn:microsoft.com/office/officeart/2005/8/layout/vList3"/>
    <dgm:cxn modelId="{AFB7C7F6-269B-458C-98F8-2B4211BF2023}" type="presParOf" srcId="{9A131725-311C-4126-A366-B7BC2A4CB4ED}" destId="{55540FDB-01D5-4A14-89A2-28CC9150EFF9}" srcOrd="1" destOrd="0" presId="urn:microsoft.com/office/officeart/2005/8/layout/vList3"/>
    <dgm:cxn modelId="{D62C1DAF-45A5-41EB-B511-FF68932CF0B3}" type="presParOf" srcId="{AE0521E3-72F6-40D1-9696-9489446F97DE}" destId="{991862DF-588C-4C20-9AC3-7B6860986567}" srcOrd="1" destOrd="0" presId="urn:microsoft.com/office/officeart/2005/8/layout/vList3"/>
    <dgm:cxn modelId="{CB97374A-11B2-44DC-A16E-036270A820E0}" type="presParOf" srcId="{AE0521E3-72F6-40D1-9696-9489446F97DE}" destId="{0E9D3BD9-F4A0-4379-94C6-0BDA406DBC88}" srcOrd="2" destOrd="0" presId="urn:microsoft.com/office/officeart/2005/8/layout/vList3"/>
    <dgm:cxn modelId="{478BD56B-D805-4272-9390-4F1EDF2B9AFB}" type="presParOf" srcId="{0E9D3BD9-F4A0-4379-94C6-0BDA406DBC88}" destId="{9943A7AA-A3F6-4558-B858-4F254E499C70}" srcOrd="0" destOrd="0" presId="urn:microsoft.com/office/officeart/2005/8/layout/vList3"/>
    <dgm:cxn modelId="{D6110648-4854-4431-A8E2-96813939BCBF}" type="presParOf" srcId="{0E9D3BD9-F4A0-4379-94C6-0BDA406DBC88}" destId="{7D36EF28-DBA8-43E6-9D7F-6B5C2E0FD64A}" srcOrd="1" destOrd="0" presId="urn:microsoft.com/office/officeart/2005/8/layout/vList3"/>
    <dgm:cxn modelId="{2AC0DE71-BE38-4BD1-9ECD-151E85062398}" type="presParOf" srcId="{AE0521E3-72F6-40D1-9696-9489446F97DE}" destId="{6965019E-1C4B-4EEC-8DD2-F0A9978D7355}" srcOrd="3" destOrd="0" presId="urn:microsoft.com/office/officeart/2005/8/layout/vList3"/>
    <dgm:cxn modelId="{C8BC3D5F-ECFF-46D5-9E50-31988398FEEF}" type="presParOf" srcId="{AE0521E3-72F6-40D1-9696-9489446F97DE}" destId="{E933899A-0F66-49B6-971E-8B95DA3A6391}" srcOrd="4" destOrd="0" presId="urn:microsoft.com/office/officeart/2005/8/layout/vList3"/>
    <dgm:cxn modelId="{8421713C-517C-4B36-AC38-45BA28A0BB2E}" type="presParOf" srcId="{E933899A-0F66-49B6-971E-8B95DA3A6391}" destId="{DB79331B-F130-454E-A9E0-F6A122BE9A16}" srcOrd="0" destOrd="0" presId="urn:microsoft.com/office/officeart/2005/8/layout/vList3"/>
    <dgm:cxn modelId="{727DAA91-08B3-4DC4-8F17-CF11684E7F26}" type="presParOf" srcId="{E933899A-0F66-49B6-971E-8B95DA3A6391}" destId="{400693EC-06D5-4EF7-8D4A-AE9C75BE667D}" srcOrd="1" destOrd="0" presId="urn:microsoft.com/office/officeart/2005/8/layout/vList3"/>
    <dgm:cxn modelId="{11BAE255-559F-4E16-8970-47943023ACF6}" type="presParOf" srcId="{AE0521E3-72F6-40D1-9696-9489446F97DE}" destId="{D34F6E27-B5A9-4E0A-A2C2-132BB3C3DC2D}" srcOrd="5" destOrd="0" presId="urn:microsoft.com/office/officeart/2005/8/layout/vList3"/>
    <dgm:cxn modelId="{AB37D3E0-E41E-4535-B207-B8D1E910C922}" type="presParOf" srcId="{AE0521E3-72F6-40D1-9696-9489446F97DE}" destId="{968F33EA-BDC3-41B5-9DCB-F318BCFC67E0}" srcOrd="6" destOrd="0" presId="urn:microsoft.com/office/officeart/2005/8/layout/vList3"/>
    <dgm:cxn modelId="{244D2AE8-E964-4C0B-8C54-FC9B4DE3157D}" type="presParOf" srcId="{968F33EA-BDC3-41B5-9DCB-F318BCFC67E0}" destId="{83062097-CEFD-454C-AF82-08642775E9A8}" srcOrd="0" destOrd="0" presId="urn:microsoft.com/office/officeart/2005/8/layout/vList3"/>
    <dgm:cxn modelId="{5C4029A2-7A88-4663-9DF3-2D5FBAA08567}" type="presParOf" srcId="{968F33EA-BDC3-41B5-9DCB-F318BCFC67E0}" destId="{12FAC2F7-AF31-48EC-86CC-371356D73EBC}"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540FDB-01D5-4A14-89A2-28CC9150EFF9}">
      <dsp:nvSpPr>
        <dsp:cNvPr id="0" name=""/>
        <dsp:cNvSpPr/>
      </dsp:nvSpPr>
      <dsp:spPr>
        <a:xfrm rot="10800000">
          <a:off x="1271416" y="1672"/>
          <a:ext cx="4382244" cy="670471"/>
        </a:xfrm>
        <a:prstGeom prst="homePlate">
          <a:avLst/>
        </a:prstGeom>
        <a:solidFill>
          <a:schemeClr val="accent1">
            <a:hueOff val="0"/>
            <a:satOff val="0"/>
            <a:lumOff val="0"/>
            <a:alphaOff val="0"/>
          </a:schemeClr>
        </a:solidFill>
        <a:ln w="19050" cap="rnd" cmpd="sng" algn="ctr">
          <a:noFill/>
          <a:prstDash val="solid"/>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95659" tIns="80010" rIns="149352"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imes New Roman" panose="02020603050405020304" pitchFamily="18" charset="0"/>
              <a:cs typeface="Times New Roman" panose="02020603050405020304" pitchFamily="18" charset="0"/>
            </a:rPr>
            <a:t>START SIGNAL GENERATION</a:t>
          </a:r>
        </a:p>
      </dsp:txBody>
      <dsp:txXfrm rot="10800000">
        <a:off x="1439034" y="1672"/>
        <a:ext cx="4214626" cy="670471"/>
      </dsp:txXfrm>
    </dsp:sp>
    <dsp:sp modelId="{6008DD29-7757-4B45-AEF4-749555B971FF}">
      <dsp:nvSpPr>
        <dsp:cNvPr id="0" name=""/>
        <dsp:cNvSpPr/>
      </dsp:nvSpPr>
      <dsp:spPr>
        <a:xfrm>
          <a:off x="936180" y="1672"/>
          <a:ext cx="670471" cy="670471"/>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50000" r="-50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D36EF28-DBA8-43E6-9D7F-6B5C2E0FD64A}">
      <dsp:nvSpPr>
        <dsp:cNvPr id="0" name=""/>
        <dsp:cNvSpPr/>
      </dsp:nvSpPr>
      <dsp:spPr>
        <a:xfrm rot="10800000">
          <a:off x="1271416" y="872284"/>
          <a:ext cx="4382244" cy="670471"/>
        </a:xfrm>
        <a:prstGeom prst="homePlate">
          <a:avLst/>
        </a:prstGeom>
        <a:solidFill>
          <a:schemeClr val="accent1">
            <a:hueOff val="0"/>
            <a:satOff val="0"/>
            <a:lumOff val="0"/>
            <a:alphaOff val="0"/>
          </a:schemeClr>
        </a:solidFill>
        <a:ln w="19050" cap="rnd" cmpd="sng" algn="ctr">
          <a:noFill/>
          <a:prstDash val="solid"/>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95659" tIns="80010" rIns="149352"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imes New Roman" panose="02020603050405020304" pitchFamily="18" charset="0"/>
              <a:cs typeface="Times New Roman" panose="02020603050405020304" pitchFamily="18" charset="0"/>
            </a:rPr>
            <a:t>SLAVE ADDRESS TRANSFER</a:t>
          </a:r>
        </a:p>
      </dsp:txBody>
      <dsp:txXfrm rot="10800000">
        <a:off x="1439034" y="872284"/>
        <a:ext cx="4214626" cy="670471"/>
      </dsp:txXfrm>
    </dsp:sp>
    <dsp:sp modelId="{9943A7AA-A3F6-4558-B858-4F254E499C70}">
      <dsp:nvSpPr>
        <dsp:cNvPr id="0" name=""/>
        <dsp:cNvSpPr/>
      </dsp:nvSpPr>
      <dsp:spPr>
        <a:xfrm>
          <a:off x="936180" y="872284"/>
          <a:ext cx="670471" cy="670471"/>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l="-38000" r="-38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00693EC-06D5-4EF7-8D4A-AE9C75BE667D}">
      <dsp:nvSpPr>
        <dsp:cNvPr id="0" name=""/>
        <dsp:cNvSpPr/>
      </dsp:nvSpPr>
      <dsp:spPr>
        <a:xfrm rot="10800000">
          <a:off x="1271416" y="1742896"/>
          <a:ext cx="4382244" cy="670471"/>
        </a:xfrm>
        <a:prstGeom prst="homePlate">
          <a:avLst/>
        </a:prstGeom>
        <a:solidFill>
          <a:schemeClr val="accent1">
            <a:hueOff val="0"/>
            <a:satOff val="0"/>
            <a:lumOff val="0"/>
            <a:alphaOff val="0"/>
          </a:schemeClr>
        </a:solidFill>
        <a:ln w="19050" cap="rnd" cmpd="sng" algn="ctr">
          <a:noFill/>
          <a:prstDash val="solid"/>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95659" tIns="80010" rIns="149352"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imes New Roman" panose="02020603050405020304" pitchFamily="18" charset="0"/>
              <a:cs typeface="Times New Roman" panose="02020603050405020304" pitchFamily="18" charset="0"/>
            </a:rPr>
            <a:t>DATA TRANSFER</a:t>
          </a:r>
        </a:p>
      </dsp:txBody>
      <dsp:txXfrm rot="10800000">
        <a:off x="1439034" y="1742896"/>
        <a:ext cx="4214626" cy="670471"/>
      </dsp:txXfrm>
    </dsp:sp>
    <dsp:sp modelId="{DB79331B-F130-454E-A9E0-F6A122BE9A16}">
      <dsp:nvSpPr>
        <dsp:cNvPr id="0" name=""/>
        <dsp:cNvSpPr/>
      </dsp:nvSpPr>
      <dsp:spPr>
        <a:xfrm>
          <a:off x="936180" y="1742896"/>
          <a:ext cx="670471" cy="670471"/>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l="-30000" r="-30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2FAC2F7-AF31-48EC-86CC-371356D73EBC}">
      <dsp:nvSpPr>
        <dsp:cNvPr id="0" name=""/>
        <dsp:cNvSpPr/>
      </dsp:nvSpPr>
      <dsp:spPr>
        <a:xfrm rot="10800000">
          <a:off x="1271416" y="2613508"/>
          <a:ext cx="4382244" cy="670471"/>
        </a:xfrm>
        <a:prstGeom prst="homePlate">
          <a:avLst/>
        </a:prstGeom>
        <a:solidFill>
          <a:schemeClr val="accent1">
            <a:hueOff val="0"/>
            <a:satOff val="0"/>
            <a:lumOff val="0"/>
            <a:alphaOff val="0"/>
          </a:schemeClr>
        </a:solidFill>
        <a:ln w="19050" cap="rnd" cmpd="sng" algn="ctr">
          <a:noFill/>
          <a:prstDash val="solid"/>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2">
          <a:scrgbClr r="0" g="0" b="0"/>
        </a:lnRef>
        <a:fillRef idx="1">
          <a:scrgbClr r="0" g="0" b="0"/>
        </a:fillRef>
        <a:effectRef idx="0">
          <a:scrgbClr r="0" g="0" b="0"/>
        </a:effectRef>
        <a:fontRef idx="minor">
          <a:schemeClr val="lt1"/>
        </a:fontRef>
      </dsp:style>
      <dsp:txBody>
        <a:bodyPr spcFirstLastPara="0" vert="horz" wrap="square" lIns="295659" tIns="80010" rIns="149352"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imes New Roman" panose="02020603050405020304" pitchFamily="18" charset="0"/>
              <a:cs typeface="Times New Roman" panose="02020603050405020304" pitchFamily="18" charset="0"/>
            </a:rPr>
            <a:t>STOP SIGNAL GENERATION</a:t>
          </a:r>
        </a:p>
      </dsp:txBody>
      <dsp:txXfrm rot="10800000">
        <a:off x="1439034" y="2613508"/>
        <a:ext cx="4214626" cy="670471"/>
      </dsp:txXfrm>
    </dsp:sp>
    <dsp:sp modelId="{83062097-CEFD-454C-AF82-08642775E9A8}">
      <dsp:nvSpPr>
        <dsp:cNvPr id="0" name=""/>
        <dsp:cNvSpPr/>
      </dsp:nvSpPr>
      <dsp:spPr>
        <a:xfrm>
          <a:off x="936180" y="2613508"/>
          <a:ext cx="670471" cy="670471"/>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l="-38000" r="-38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2.jpeg>
</file>

<file path=ppt/media/image3.png>
</file>

<file path=ppt/media/image4.png>
</file>

<file path=ppt/media/image5.pn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5AF629-4A5F-4825-A355-274C5FAE8ED3}" type="datetimeFigureOut">
              <a:rPr lang="en-US" smtClean="0"/>
              <a:t>10/7/2021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D9750-097B-4170-9729-0FADD67EABBC}" type="slidenum">
              <a:rPr lang="en-US" smtClean="0"/>
              <a:t>‹#›</a:t>
            </a:fld>
            <a:endParaRPr lang="en-US"/>
          </a:p>
        </p:txBody>
      </p:sp>
    </p:spTree>
    <p:extLst>
      <p:ext uri="{BB962C8B-B14F-4D97-AF65-F5344CB8AC3E}">
        <p14:creationId xmlns:p14="http://schemas.microsoft.com/office/powerpoint/2010/main" val="3542610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ea typeface="Times New Roman" panose="02020603050405020304" pitchFamily="18" charset="0"/>
              </a:rPr>
              <a:t>. </a:t>
            </a:r>
            <a:r>
              <a:rPr lang="vi-VN" dirty="0">
                <a:effectLst/>
                <a:latin typeface="Times New Roman" panose="02020603050405020304" pitchFamily="18" charset="0"/>
                <a:ea typeface="Times New Roman" panose="02020603050405020304" pitchFamily="18" charset="0"/>
              </a:rPr>
              <a:t>Không có hai </a:t>
            </a:r>
            <a:r>
              <a:rPr lang="en-US" dirty="0">
                <a:effectLst/>
                <a:latin typeface="Times New Roman" panose="02020603050405020304" pitchFamily="18" charset="0"/>
                <a:ea typeface="Times New Roman" panose="02020603050405020304" pitchFamily="18" charset="0"/>
              </a:rPr>
              <a:t>slave</a:t>
            </a:r>
            <a:r>
              <a:rPr lang="vi-VN" dirty="0">
                <a:effectLst/>
                <a:latin typeface="Times New Roman" panose="02020603050405020304" pitchFamily="18" charset="0"/>
                <a:ea typeface="Times New Roman" panose="02020603050405020304" pitchFamily="18" charset="0"/>
              </a:rPr>
              <a:t> nào trong hệ thống có thể cùng một địa chỉ</a:t>
            </a:r>
            <a:r>
              <a:rPr lang="en-US" dirty="0">
                <a:latin typeface="Times New Roman" panose="02020603050405020304" pitchFamily="18" charset="0"/>
                <a:ea typeface="Times New Roman" panose="02020603050405020304" pitchFamily="18" charset="0"/>
              </a:rPr>
              <a:t>. </a:t>
            </a:r>
            <a:r>
              <a:rPr lang="vi-VN" dirty="0">
                <a:effectLst/>
                <a:latin typeface="Times New Roman" panose="02020603050405020304" pitchFamily="18" charset="0"/>
                <a:ea typeface="Times New Roman" panose="02020603050405020304" pitchFamily="18" charset="0"/>
              </a:rPr>
              <a:t>Chỉ có </a:t>
            </a:r>
            <a:r>
              <a:rPr lang="en-US" dirty="0">
                <a:effectLst/>
                <a:latin typeface="Times New Roman" panose="02020603050405020304" pitchFamily="18" charset="0"/>
                <a:ea typeface="Times New Roman" panose="02020603050405020304" pitchFamily="18" charset="0"/>
              </a:rPr>
              <a:t>Slave</a:t>
            </a:r>
            <a:r>
              <a:rPr lang="vi-VN" dirty="0">
                <a:effectLst/>
                <a:latin typeface="Times New Roman" panose="02020603050405020304" pitchFamily="18" charset="0"/>
                <a:ea typeface="Times New Roman" panose="02020603050405020304" pitchFamily="18" charset="0"/>
              </a:rPr>
              <a:t> có địa chỉ </a:t>
            </a:r>
            <a:r>
              <a:rPr lang="en-US" dirty="0" err="1">
                <a:effectLst/>
                <a:latin typeface="Times New Roman" panose="02020603050405020304" pitchFamily="18" charset="0"/>
                <a:ea typeface="Times New Roman" panose="02020603050405020304" pitchFamily="18" charset="0"/>
              </a:rPr>
              <a:t>khớp</a:t>
            </a:r>
            <a:r>
              <a:rPr lang="vi-VN" dirty="0">
                <a:effectLst/>
                <a:latin typeface="Times New Roman" panose="02020603050405020304" pitchFamily="18" charset="0"/>
                <a:ea typeface="Times New Roman" panose="02020603050405020304" pitchFamily="18" charset="0"/>
              </a:rPr>
              <a:t> với địa chỉ được truyền bởi </a:t>
            </a:r>
            <a:r>
              <a:rPr lang="en-US" dirty="0">
                <a:effectLst/>
                <a:latin typeface="Times New Roman" panose="02020603050405020304" pitchFamily="18" charset="0"/>
                <a:ea typeface="Times New Roman" panose="02020603050405020304" pitchFamily="18" charset="0"/>
              </a:rPr>
              <a:t>Master </a:t>
            </a:r>
            <a:r>
              <a:rPr lang="vi-VN" dirty="0">
                <a:effectLst/>
                <a:latin typeface="Times New Roman" panose="02020603050405020304" pitchFamily="18" charset="0"/>
                <a:ea typeface="Times New Roman" panose="02020603050405020304" pitchFamily="18" charset="0"/>
              </a:rPr>
              <a:t>mới phản </a:t>
            </a:r>
            <a:r>
              <a:rPr lang="en-US" dirty="0" err="1">
                <a:effectLst/>
                <a:latin typeface="Times New Roman" panose="02020603050405020304" pitchFamily="18" charset="0"/>
                <a:ea typeface="Times New Roman" panose="02020603050405020304" pitchFamily="18" charset="0"/>
              </a:rPr>
              <a:t>hồi</a:t>
            </a:r>
            <a:r>
              <a:rPr lang="vi-VN" dirty="0">
                <a:effectLst/>
                <a:latin typeface="Times New Roman" panose="02020603050405020304" pitchFamily="18" charset="0"/>
                <a:ea typeface="Times New Roman" panose="02020603050405020304" pitchFamily="18" charset="0"/>
              </a:rPr>
              <a:t> bằng cách trả lại một </a:t>
            </a:r>
            <a:r>
              <a:rPr lang="en-US" dirty="0">
                <a:effectLst/>
                <a:latin typeface="Times New Roman" panose="02020603050405020304" pitchFamily="18" charset="0"/>
                <a:ea typeface="Times New Roman" panose="02020603050405020304" pitchFamily="18" charset="0"/>
              </a:rPr>
              <a:t>bit </a:t>
            </a:r>
            <a:r>
              <a:rPr lang="en-US" dirty="0" err="1">
                <a:effectLst/>
                <a:latin typeface="Times New Roman" panose="02020603050405020304" pitchFamily="18" charset="0"/>
                <a:ea typeface="Times New Roman" panose="02020603050405020304" pitchFamily="18" charset="0"/>
              </a:rPr>
              <a:t>xác</a:t>
            </a:r>
            <a:r>
              <a:rPr lang="vi-VN" dirty="0">
                <a:effectLst/>
                <a:latin typeface="Times New Roman" panose="02020603050405020304" pitchFamily="18" charset="0"/>
                <a:ea typeface="Times New Roman" panose="02020603050405020304" pitchFamily="18" charset="0"/>
              </a:rPr>
              <a:t> nhận bằng cách kéo SDA thấp ở chu kỳ </a:t>
            </a:r>
            <a:r>
              <a:rPr lang="en-US" dirty="0">
                <a:effectLst/>
                <a:latin typeface="Times New Roman" panose="02020603050405020304" pitchFamily="18" charset="0"/>
                <a:ea typeface="Times New Roman" panose="02020603050405020304" pitchFamily="18" charset="0"/>
              </a:rPr>
              <a:t>clock </a:t>
            </a:r>
            <a:r>
              <a:rPr lang="vi-VN" dirty="0">
                <a:effectLst/>
                <a:latin typeface="Times New Roman" panose="02020603050405020304" pitchFamily="18" charset="0"/>
                <a:ea typeface="Times New Roman" panose="02020603050405020304" pitchFamily="18" charset="0"/>
              </a:rPr>
              <a:t>SCL thứ 9</a:t>
            </a:r>
            <a:r>
              <a:rPr lang="en-US" dirty="0">
                <a:effectLst/>
                <a:latin typeface="Times New Roman" panose="02020603050405020304" pitchFamily="18" charset="0"/>
                <a:ea typeface="Times New Roman" panose="02020603050405020304" pitchFamily="18" charset="0"/>
              </a:rPr>
              <a:t>.f</a:t>
            </a:r>
          </a:p>
          <a:p>
            <a:endParaRPr lang="en-US" dirty="0"/>
          </a:p>
        </p:txBody>
      </p:sp>
      <p:sp>
        <p:nvSpPr>
          <p:cNvPr id="4" name="Slide Number Placeholder 3"/>
          <p:cNvSpPr>
            <a:spLocks noGrp="1"/>
          </p:cNvSpPr>
          <p:nvPr>
            <p:ph type="sldNum" sz="quarter" idx="5"/>
          </p:nvPr>
        </p:nvSpPr>
        <p:spPr/>
        <p:txBody>
          <a:bodyPr/>
          <a:lstStyle/>
          <a:p>
            <a:fld id="{3D9D9750-097B-4170-9729-0FADD67EABBC}" type="slidenum">
              <a:rPr lang="en-US" smtClean="0"/>
              <a:t>6</a:t>
            </a:fld>
            <a:endParaRPr lang="en-US"/>
          </a:p>
        </p:txBody>
      </p:sp>
    </p:spTree>
    <p:extLst>
      <p:ext uri="{BB962C8B-B14F-4D97-AF65-F5344CB8AC3E}">
        <p14:creationId xmlns:p14="http://schemas.microsoft.com/office/powerpoint/2010/main" val="3634442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D9750-097B-4170-9729-0FADD67EABBC}" type="slidenum">
              <a:rPr lang="en-US" smtClean="0"/>
              <a:t>7</a:t>
            </a:fld>
            <a:endParaRPr lang="en-US"/>
          </a:p>
        </p:txBody>
      </p:sp>
    </p:spTree>
    <p:extLst>
      <p:ext uri="{BB962C8B-B14F-4D97-AF65-F5344CB8AC3E}">
        <p14:creationId xmlns:p14="http://schemas.microsoft.com/office/powerpoint/2010/main" val="1861605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D9D9750-097B-4170-9729-0FADD67EAB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6503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258925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646554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794945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3655478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87818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27400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4448820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195233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54288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037062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10/7/2021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815556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10/7/2021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341874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10/7/2021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559645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10/7/2021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68404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744946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
        <p:nvSpPr>
          <p:cNvPr id="5" name="Date Placeholder 4"/>
          <p:cNvSpPr>
            <a:spLocks noGrp="1"/>
          </p:cNvSpPr>
          <p:nvPr>
            <p:ph type="dt" sz="half" idx="10"/>
          </p:nvPr>
        </p:nvSpPr>
        <p:spPr/>
        <p:txBody>
          <a:bodyPr/>
          <a:lstStyle/>
          <a:p>
            <a:fld id="{C764DE79-268F-4C1A-8933-263129D2AF90}" type="datetimeFigureOut">
              <a:rPr lang="en-US" smtClean="0"/>
              <a:t>10/7/2021</a:t>
            </a:fld>
            <a:endParaRPr lang="en-US"/>
          </a:p>
        </p:txBody>
      </p:sp>
    </p:spTree>
    <p:extLst>
      <p:ext uri="{BB962C8B-B14F-4D97-AF65-F5344CB8AC3E}">
        <p14:creationId xmlns:p14="http://schemas.microsoft.com/office/powerpoint/2010/main" val="1688145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764DE79-268F-4C1A-8933-263129D2AF90}" type="datetimeFigureOut">
              <a:rPr lang="en-US" smtClean="0"/>
              <a:t>10/7/2021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3393923748"/>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eg"/><Relationship Id="rId5" Type="http://schemas.openxmlformats.org/officeDocument/2006/relationships/hyperlink" Target="https://pxhere.com/en/photo/1090931" TargetMode="External"/><Relationship Id="rId4" Type="http://schemas.openxmlformats.org/officeDocument/2006/relationships/image" Target="../media/image1.jpg"/><Relationship Id="rId9"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extLst>
              <a:ext uri="{837473B0-CC2E-450A-ABE3-18F120FF3D39}">
                <a1611:picAttrSrcUrl xmlns:a1611="http://schemas.microsoft.com/office/drawing/2016/11/main" r:id="rId5"/>
              </a:ext>
            </a:extLst>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9B010B-B956-4ABD-B5A2-7A807C7C603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a:stretch/>
        </p:blipFill>
        <p:spPr>
          <a:xfrm>
            <a:off x="3" y="-22"/>
            <a:ext cx="12191997" cy="6858022"/>
          </a:xfrm>
          <a:prstGeom prst="rect">
            <a:avLst/>
          </a:prstGeom>
        </p:spPr>
      </p:pic>
      <p:sp>
        <p:nvSpPr>
          <p:cNvPr id="2" name="Tiêu đề 1"/>
          <p:cNvSpPr>
            <a:spLocks noGrp="1"/>
          </p:cNvSpPr>
          <p:nvPr>
            <p:ph type="ctrTitle"/>
          </p:nvPr>
        </p:nvSpPr>
        <p:spPr>
          <a:xfrm>
            <a:off x="4939253" y="942823"/>
            <a:ext cx="3052786" cy="520296"/>
          </a:xfrm>
        </p:spPr>
        <p:txBody>
          <a:bodyPr anchor="t">
            <a:normAutofit/>
          </a:bodyPr>
          <a:lstStyle/>
          <a:p>
            <a:r>
              <a:rPr lang="en-US" sz="2400" dirty="0">
                <a:solidFill>
                  <a:schemeClr val="bg1"/>
                </a:solidFill>
                <a:latin typeface="Times New Roman"/>
                <a:cs typeface="Times New Roman"/>
              </a:rPr>
              <a:t>MÔN HỌC: ĐỒ ÁN 2</a:t>
            </a:r>
            <a:endParaRPr lang="vi-VN" sz="2400" dirty="0">
              <a:solidFill>
                <a:schemeClr val="bg1"/>
              </a:solidFill>
              <a:latin typeface="Times New Roman"/>
              <a:cs typeface="Times New Roman"/>
            </a:endParaRPr>
          </a:p>
        </p:txBody>
      </p:sp>
      <p:pic>
        <p:nvPicPr>
          <p:cNvPr id="6" name="Hình ảnh 6" descr="Ảnh có chứa vẽ, vợt, người đàn ông&#10;&#10;Mô tả được tự động tạo">
            <a:extLst>
              <a:ext uri="{FF2B5EF4-FFF2-40B4-BE49-F238E27FC236}">
                <a16:creationId xmlns:a16="http://schemas.microsoft.com/office/drawing/2014/main" id="{B1E08096-E9FB-4A3E-B9B3-B9CE125660B8}"/>
              </a:ext>
            </a:extLst>
          </p:cNvPr>
          <p:cNvPicPr>
            <a:picLocks noChangeAspect="1"/>
          </p:cNvPicPr>
          <p:nvPr/>
        </p:nvPicPr>
        <p:blipFill>
          <a:blip r:embed="rId7"/>
          <a:stretch>
            <a:fillRect/>
          </a:stretch>
        </p:blipFill>
        <p:spPr>
          <a:xfrm>
            <a:off x="95250" y="72838"/>
            <a:ext cx="1047750" cy="1057275"/>
          </a:xfrm>
          <a:prstGeom prst="rect">
            <a:avLst/>
          </a:prstGeom>
        </p:spPr>
      </p:pic>
      <p:pic>
        <p:nvPicPr>
          <p:cNvPr id="7" name="Hình ảnh 7">
            <a:extLst>
              <a:ext uri="{FF2B5EF4-FFF2-40B4-BE49-F238E27FC236}">
                <a16:creationId xmlns:a16="http://schemas.microsoft.com/office/drawing/2014/main" id="{1F14868D-5120-4775-BF0A-901B840B255D}"/>
              </a:ext>
            </a:extLst>
          </p:cNvPr>
          <p:cNvPicPr>
            <a:picLocks noChangeAspect="1"/>
          </p:cNvPicPr>
          <p:nvPr/>
        </p:nvPicPr>
        <p:blipFill>
          <a:blip r:embed="rId8"/>
          <a:stretch>
            <a:fillRect/>
          </a:stretch>
        </p:blipFill>
        <p:spPr>
          <a:xfrm>
            <a:off x="1395132" y="68916"/>
            <a:ext cx="1053353" cy="1341345"/>
          </a:xfrm>
          <a:prstGeom prst="rect">
            <a:avLst/>
          </a:prstGeom>
        </p:spPr>
      </p:pic>
      <p:sp>
        <p:nvSpPr>
          <p:cNvPr id="8" name="Hộp Văn bản 7">
            <a:extLst>
              <a:ext uri="{FF2B5EF4-FFF2-40B4-BE49-F238E27FC236}">
                <a16:creationId xmlns:a16="http://schemas.microsoft.com/office/drawing/2014/main" id="{172777ED-7C9B-4C5E-B7F3-5948ABAF6F40}"/>
              </a:ext>
            </a:extLst>
          </p:cNvPr>
          <p:cNvSpPr txBox="1"/>
          <p:nvPr/>
        </p:nvSpPr>
        <p:spPr>
          <a:xfrm>
            <a:off x="7984085" y="5371571"/>
            <a:ext cx="474347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FFFF00"/>
                </a:solidFill>
                <a:latin typeface="Times New Roman" panose="02020603050405020304" pitchFamily="18" charset="0"/>
                <a:cs typeface="Times New Roman" panose="02020603050405020304" pitchFamily="18" charset="0"/>
              </a:rPr>
              <a:t> GIÁO VIÊN HƯỚNG DẪN:</a:t>
            </a:r>
          </a:p>
          <a:p>
            <a:r>
              <a:rPr lang="en-US" sz="2000" dirty="0">
                <a:solidFill>
                  <a:srgbClr val="FFFF00"/>
                </a:solidFill>
                <a:latin typeface="Times New Roman" panose="02020603050405020304" pitchFamily="18" charset="0"/>
                <a:cs typeface="Times New Roman" panose="02020603050405020304" pitchFamily="18" charset="0"/>
              </a:rPr>
              <a:t> TH.</a:t>
            </a:r>
            <a:r>
              <a:rPr lang="en-US" sz="2000">
                <a:solidFill>
                  <a:srgbClr val="FFFF00"/>
                </a:solidFill>
                <a:latin typeface="Times New Roman" panose="02020603050405020304" pitchFamily="18" charset="0"/>
                <a:cs typeface="Times New Roman" panose="02020603050405020304" pitchFamily="18" charset="0"/>
              </a:rPr>
              <a:t>S HUỲNH HOÀNG HÀ</a:t>
            </a:r>
            <a:endParaRPr lang="vi-VN" sz="2000" dirty="0">
              <a:solidFill>
                <a:srgbClr val="FFFF00"/>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DEEAA29C-E30E-4BCE-B083-AAD75C28A20B}"/>
              </a:ext>
            </a:extLst>
          </p:cNvPr>
          <p:cNvSpPr txBox="1"/>
          <p:nvPr/>
        </p:nvSpPr>
        <p:spPr>
          <a:xfrm>
            <a:off x="11663265" y="6279502"/>
            <a:ext cx="301686" cy="369332"/>
          </a:xfrm>
          <a:prstGeom prst="rect">
            <a:avLst/>
          </a:prstGeom>
          <a:noFill/>
        </p:spPr>
        <p:txBody>
          <a:bodyPr wrap="none" rtlCol="0">
            <a:spAutoFit/>
          </a:bodyPr>
          <a:lstStyle/>
          <a:p>
            <a:r>
              <a:rPr lang="en-US" dirty="0">
                <a:solidFill>
                  <a:schemeClr val="bg1"/>
                </a:solidFill>
              </a:rPr>
              <a:t>1</a:t>
            </a:r>
          </a:p>
        </p:txBody>
      </p:sp>
      <p:sp>
        <p:nvSpPr>
          <p:cNvPr id="5" name="TextBox 4">
            <a:extLst>
              <a:ext uri="{FF2B5EF4-FFF2-40B4-BE49-F238E27FC236}">
                <a16:creationId xmlns:a16="http://schemas.microsoft.com/office/drawing/2014/main" id="{7C247F43-E01F-4A52-97E8-201DDF6D396F}"/>
              </a:ext>
            </a:extLst>
          </p:cNvPr>
          <p:cNvSpPr txBox="1"/>
          <p:nvPr/>
        </p:nvSpPr>
        <p:spPr>
          <a:xfrm>
            <a:off x="7984084" y="4085196"/>
            <a:ext cx="4088299" cy="1015663"/>
          </a:xfrm>
          <a:prstGeom prst="rect">
            <a:avLst/>
          </a:prstGeom>
          <a:noFill/>
        </p:spPr>
        <p:txBody>
          <a:bodyPr wrap="none" rtlCol="0">
            <a:spAutoFit/>
          </a:bodyPr>
          <a:lstStyle/>
          <a:p>
            <a:r>
              <a:rPr lang="en-US" sz="2000" dirty="0">
                <a:solidFill>
                  <a:srgbClr val="FFFF00"/>
                </a:solidFill>
                <a:latin typeface="Times New Roman" panose="02020603050405020304" pitchFamily="18" charset="0"/>
                <a:cs typeface="Times New Roman" panose="02020603050405020304" pitchFamily="18" charset="0"/>
              </a:rPr>
              <a:t> SINH VIÊN THỰC HIỆN:</a:t>
            </a:r>
          </a:p>
          <a:p>
            <a:r>
              <a:rPr lang="en-US" sz="2000" dirty="0">
                <a:solidFill>
                  <a:srgbClr val="FFFF00"/>
                </a:solidFill>
                <a:latin typeface="Times New Roman" panose="02020603050405020304" pitchFamily="18" charset="0"/>
                <a:cs typeface="Times New Roman" panose="02020603050405020304" pitchFamily="18" charset="0"/>
              </a:rPr>
              <a:t> ĐINH HOÀNG LONG -18119093</a:t>
            </a:r>
          </a:p>
          <a:p>
            <a:r>
              <a:rPr lang="en-US" sz="2000" dirty="0">
                <a:solidFill>
                  <a:srgbClr val="FFFF00"/>
                </a:solidFill>
                <a:latin typeface="Times New Roman" panose="02020603050405020304" pitchFamily="18" charset="0"/>
                <a:cs typeface="Times New Roman" panose="02020603050405020304" pitchFamily="18" charset="0"/>
              </a:rPr>
              <a:t> NGUYỄN MINH TÙNG -18119131 </a:t>
            </a:r>
          </a:p>
        </p:txBody>
      </p:sp>
      <p:sp>
        <p:nvSpPr>
          <p:cNvPr id="3" name="TextBox 2">
            <a:extLst>
              <a:ext uri="{FF2B5EF4-FFF2-40B4-BE49-F238E27FC236}">
                <a16:creationId xmlns:a16="http://schemas.microsoft.com/office/drawing/2014/main" id="{17BA44F5-2263-40E3-9F16-6472E2A1A345}"/>
              </a:ext>
            </a:extLst>
          </p:cNvPr>
          <p:cNvSpPr txBox="1"/>
          <p:nvPr/>
        </p:nvSpPr>
        <p:spPr>
          <a:xfrm>
            <a:off x="3843614" y="278309"/>
            <a:ext cx="5244064" cy="646331"/>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TRƯỜNG ĐẠI HỌC SƯ PHẠM KĨ THUẬT TPHCM</a:t>
            </a:r>
          </a:p>
          <a:p>
            <a:r>
              <a:rPr lang="en-US" dirty="0">
                <a:solidFill>
                  <a:schemeClr val="bg1"/>
                </a:solidFill>
                <a:latin typeface="Times New Roman" panose="02020603050405020304" pitchFamily="18" charset="0"/>
                <a:cs typeface="Times New Roman" panose="02020603050405020304" pitchFamily="18" charset="0"/>
              </a:rPr>
              <a:t>           KHOA ĐÀO TẠO CHẤT LƯỢNG CAO</a:t>
            </a:r>
          </a:p>
        </p:txBody>
      </p:sp>
      <p:sp>
        <p:nvSpPr>
          <p:cNvPr id="11" name="TextBox 10">
            <a:extLst>
              <a:ext uri="{FF2B5EF4-FFF2-40B4-BE49-F238E27FC236}">
                <a16:creationId xmlns:a16="http://schemas.microsoft.com/office/drawing/2014/main" id="{1E8C25F1-FCF6-4E87-AF9E-950ECA9C9D4B}"/>
              </a:ext>
            </a:extLst>
          </p:cNvPr>
          <p:cNvSpPr txBox="1"/>
          <p:nvPr/>
        </p:nvSpPr>
        <p:spPr>
          <a:xfrm>
            <a:off x="3655826" y="1382236"/>
            <a:ext cx="5927969"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CHUYÊN NGÀNH: CÔNG NGHỆ KỸ THUẬT MÁY TÍNH</a:t>
            </a:r>
          </a:p>
        </p:txBody>
      </p:sp>
      <p:sp>
        <p:nvSpPr>
          <p:cNvPr id="12" name="TextBox 11">
            <a:extLst>
              <a:ext uri="{FF2B5EF4-FFF2-40B4-BE49-F238E27FC236}">
                <a16:creationId xmlns:a16="http://schemas.microsoft.com/office/drawing/2014/main" id="{F594B1C6-6019-4C39-A6D6-19F47382C875}"/>
              </a:ext>
            </a:extLst>
          </p:cNvPr>
          <p:cNvSpPr txBox="1"/>
          <p:nvPr/>
        </p:nvSpPr>
        <p:spPr>
          <a:xfrm>
            <a:off x="3310812" y="2306898"/>
            <a:ext cx="5543256" cy="1077218"/>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USING VERILOG TO DESIGN          CORE I2C CONTROLLER</a:t>
            </a:r>
          </a:p>
        </p:txBody>
      </p:sp>
    </p:spTree>
    <p:extLst>
      <p:ext uri="{BB962C8B-B14F-4D97-AF65-F5344CB8AC3E}">
        <p14:creationId xmlns:p14="http://schemas.microsoft.com/office/powerpoint/2010/main" val="2567927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12D936-8544-4F7C-8F8A-8431AF21137D}"/>
              </a:ext>
            </a:extLst>
          </p:cNvPr>
          <p:cNvSpPr txBox="1"/>
          <p:nvPr/>
        </p:nvSpPr>
        <p:spPr>
          <a:xfrm>
            <a:off x="-1" y="177282"/>
            <a:ext cx="2899768"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IV) COMPARISON </a:t>
            </a:r>
          </a:p>
        </p:txBody>
      </p:sp>
      <p:sp>
        <p:nvSpPr>
          <p:cNvPr id="8" name="TextBox 7">
            <a:extLst>
              <a:ext uri="{FF2B5EF4-FFF2-40B4-BE49-F238E27FC236}">
                <a16:creationId xmlns:a16="http://schemas.microsoft.com/office/drawing/2014/main" id="{D3CA4D86-8D03-4A3C-AC11-D03B307652C1}"/>
              </a:ext>
            </a:extLst>
          </p:cNvPr>
          <p:cNvSpPr txBox="1"/>
          <p:nvPr/>
        </p:nvSpPr>
        <p:spPr>
          <a:xfrm>
            <a:off x="11812554" y="6488668"/>
            <a:ext cx="415498"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10</a:t>
            </a:r>
          </a:p>
        </p:txBody>
      </p:sp>
      <p:pic>
        <p:nvPicPr>
          <p:cNvPr id="5" name="Picture 4">
            <a:extLst>
              <a:ext uri="{FF2B5EF4-FFF2-40B4-BE49-F238E27FC236}">
                <a16:creationId xmlns:a16="http://schemas.microsoft.com/office/drawing/2014/main" id="{F47D4306-28AD-4F66-869D-85FC1613EE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942" y="832371"/>
            <a:ext cx="7338076" cy="5656297"/>
          </a:xfrm>
          <a:prstGeom prst="rect">
            <a:avLst/>
          </a:prstGeom>
        </p:spPr>
      </p:pic>
    </p:spTree>
    <p:extLst>
      <p:ext uri="{BB962C8B-B14F-4D97-AF65-F5344CB8AC3E}">
        <p14:creationId xmlns:p14="http://schemas.microsoft.com/office/powerpoint/2010/main" val="1281939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Hình ảnh 4">
            <a:extLst>
              <a:ext uri="{FF2B5EF4-FFF2-40B4-BE49-F238E27FC236}">
                <a16:creationId xmlns:a16="http://schemas.microsoft.com/office/drawing/2014/main" id="{659EFA0D-13CB-40EC-A0FC-870B12C1EFE8}"/>
              </a:ext>
            </a:extLst>
          </p:cNvPr>
          <p:cNvPicPr>
            <a:picLocks noChangeAspect="1"/>
          </p:cNvPicPr>
          <p:nvPr/>
        </p:nvPicPr>
        <p:blipFill rotWithShape="1">
          <a:blip r:embed="rId2">
            <a:alphaModFix amt="40000"/>
          </a:blip>
          <a:srcRect r="16445" b="1"/>
          <a:stretch/>
        </p:blipFill>
        <p:spPr>
          <a:xfrm>
            <a:off x="0" y="10"/>
            <a:ext cx="12188932" cy="6857990"/>
          </a:xfrm>
          <a:prstGeom prst="rect">
            <a:avLst/>
          </a:prstGeom>
        </p:spPr>
      </p:pic>
      <p:sp>
        <p:nvSpPr>
          <p:cNvPr id="12" name="Hộp Văn bản 11">
            <a:extLst>
              <a:ext uri="{FF2B5EF4-FFF2-40B4-BE49-F238E27FC236}">
                <a16:creationId xmlns:a16="http://schemas.microsoft.com/office/drawing/2014/main" id="{4E2A6532-2A27-4614-A7B8-8BA2109009C6}"/>
              </a:ext>
            </a:extLst>
          </p:cNvPr>
          <p:cNvSpPr txBox="1"/>
          <p:nvPr/>
        </p:nvSpPr>
        <p:spPr>
          <a:xfrm>
            <a:off x="2210936" y="844486"/>
            <a:ext cx="9484225" cy="146177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0" marR="0" lvl="0" indent="0" algn="l" defTabSz="914400" rtl="0" eaLnBrk="1" fontAlgn="auto" latinLnBrk="0" hangingPunct="1">
              <a:lnSpc>
                <a:spcPct val="90000"/>
              </a:lnSpc>
              <a:spcBef>
                <a:spcPct val="0"/>
              </a:spcBef>
              <a:spcAft>
                <a:spcPts val="60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Light" panose="020F0302020204030204"/>
              <a:ea typeface="+mn-ea"/>
              <a:cs typeface="+mn-cs"/>
            </a:endParaRPr>
          </a:p>
        </p:txBody>
      </p:sp>
      <p:sp>
        <p:nvSpPr>
          <p:cNvPr id="14" name="Hộp Văn bản 13">
            <a:extLst>
              <a:ext uri="{FF2B5EF4-FFF2-40B4-BE49-F238E27FC236}">
                <a16:creationId xmlns:a16="http://schemas.microsoft.com/office/drawing/2014/main" id="{03FA3A30-F5D4-4107-9007-33E5FC6EA574}"/>
              </a:ext>
            </a:extLst>
          </p:cNvPr>
          <p:cNvSpPr txBox="1"/>
          <p:nvPr/>
        </p:nvSpPr>
        <p:spPr>
          <a:xfrm>
            <a:off x="2210936" y="2470248"/>
            <a:ext cx="9484235" cy="305272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prstClr val="white"/>
              </a:solidFill>
              <a:effectLst/>
              <a:uLnTx/>
              <a:uFillTx/>
              <a:latin typeface="Times New Roman"/>
              <a:ea typeface="+mn-ea"/>
              <a:cs typeface="Times New Roman"/>
            </a:endParaRPr>
          </a:p>
        </p:txBody>
      </p:sp>
      <p:sp>
        <p:nvSpPr>
          <p:cNvPr id="29" name="TextBox 28">
            <a:extLst>
              <a:ext uri="{FF2B5EF4-FFF2-40B4-BE49-F238E27FC236}">
                <a16:creationId xmlns:a16="http://schemas.microsoft.com/office/drawing/2014/main" id="{1EA15B5D-13EA-49BF-976D-9381777FF708}"/>
              </a:ext>
            </a:extLst>
          </p:cNvPr>
          <p:cNvSpPr txBox="1"/>
          <p:nvPr/>
        </p:nvSpPr>
        <p:spPr>
          <a:xfrm>
            <a:off x="11695161" y="6289767"/>
            <a:ext cx="2834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6129D206-2C07-4512-A761-D7359292CD6E}"/>
              </a:ext>
            </a:extLst>
          </p:cNvPr>
          <p:cNvSpPr txBox="1"/>
          <p:nvPr/>
        </p:nvSpPr>
        <p:spPr>
          <a:xfrm>
            <a:off x="11766546" y="6389218"/>
            <a:ext cx="493877"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prstClr val="white"/>
                </a:solidFill>
                <a:latin typeface="Trebuchet MS" panose="020B0603020202020204"/>
              </a:rPr>
              <a:t>24</a:t>
            </a:r>
            <a:endPar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06646898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Hình ảnh 4" descr="Ảnh có chứa hoa, xanh lục, bàn, đang ngồi&#10;&#10;Mô tả được tự động tạo">
            <a:extLst>
              <a:ext uri="{FF2B5EF4-FFF2-40B4-BE49-F238E27FC236}">
                <a16:creationId xmlns:a16="http://schemas.microsoft.com/office/drawing/2014/main" id="{7B0ACFBA-2A64-406A-9826-0C991B07A934}"/>
              </a:ext>
            </a:extLst>
          </p:cNvPr>
          <p:cNvPicPr>
            <a:picLocks noChangeAspect="1"/>
          </p:cNvPicPr>
          <p:nvPr/>
        </p:nvPicPr>
        <p:blipFill rotWithShape="1">
          <a:blip r:embed="rId3"/>
          <a:srcRect l="4422" r="30677"/>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6968E54A-1E87-4395-92A9-9D63F567F10E}"/>
              </a:ext>
            </a:extLst>
          </p:cNvPr>
          <p:cNvSpPr txBox="1"/>
          <p:nvPr/>
        </p:nvSpPr>
        <p:spPr>
          <a:xfrm>
            <a:off x="11831216" y="6429513"/>
            <a:ext cx="42832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rebuchet MS" panose="020B0603020202020204"/>
                <a:ea typeface="+mn-ea"/>
                <a:cs typeface="+mn-cs"/>
              </a:rPr>
              <a:t>25</a:t>
            </a:r>
          </a:p>
        </p:txBody>
      </p:sp>
    </p:spTree>
    <p:extLst>
      <p:ext uri="{BB962C8B-B14F-4D97-AF65-F5344CB8AC3E}">
        <p14:creationId xmlns:p14="http://schemas.microsoft.com/office/powerpoint/2010/main" val="46022910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9">
            <a:extLst>
              <a:ext uri="{FF2B5EF4-FFF2-40B4-BE49-F238E27FC236}">
                <a16:creationId xmlns:a16="http://schemas.microsoft.com/office/drawing/2014/main" id="{F8C6D67C-94E2-4620-8CE6-EBAFAE3F4FA7}"/>
              </a:ext>
            </a:extLst>
          </p:cNvPr>
          <p:cNvSpPr>
            <a:spLocks noChangeArrowheads="1"/>
          </p:cNvSpPr>
          <p:nvPr/>
        </p:nvSpPr>
        <p:spPr bwMode="auto">
          <a:xfrm>
            <a:off x="239805" y="3616870"/>
            <a:ext cx="9804892" cy="407665"/>
          </a:xfrm>
          <a:prstGeom prst="rect">
            <a:avLst/>
          </a:prstGeom>
          <a:solidFill>
            <a:srgbClr val="EEEEEF"/>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5" name="Freeform 10">
            <a:extLst>
              <a:ext uri="{FF2B5EF4-FFF2-40B4-BE49-F238E27FC236}">
                <a16:creationId xmlns:a16="http://schemas.microsoft.com/office/drawing/2014/main" id="{DC616EF0-B4B8-4CA5-A097-4B0DA02E5AA1}"/>
              </a:ext>
            </a:extLst>
          </p:cNvPr>
          <p:cNvSpPr>
            <a:spLocks/>
          </p:cNvSpPr>
          <p:nvPr/>
        </p:nvSpPr>
        <p:spPr bwMode="auto">
          <a:xfrm>
            <a:off x="844457" y="3610017"/>
            <a:ext cx="1599844" cy="448778"/>
          </a:xfrm>
          <a:custGeom>
            <a:avLst/>
            <a:gdLst/>
            <a:ahLst/>
            <a:cxnLst>
              <a:cxn ang="0">
                <a:pos x="75" y="125"/>
              </a:cxn>
              <a:cxn ang="0">
                <a:pos x="5" y="18"/>
              </a:cxn>
              <a:cxn ang="0">
                <a:pos x="14" y="0"/>
              </a:cxn>
              <a:cxn ang="0">
                <a:pos x="382" y="0"/>
              </a:cxn>
              <a:cxn ang="0">
                <a:pos x="392" y="6"/>
              </a:cxn>
              <a:cxn ang="0">
                <a:pos x="462" y="113"/>
              </a:cxn>
              <a:cxn ang="0">
                <a:pos x="453" y="131"/>
              </a:cxn>
              <a:cxn ang="0">
                <a:pos x="85" y="131"/>
              </a:cxn>
              <a:cxn ang="0">
                <a:pos x="75" y="125"/>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6" name="Freeform 11">
            <a:extLst>
              <a:ext uri="{FF2B5EF4-FFF2-40B4-BE49-F238E27FC236}">
                <a16:creationId xmlns:a16="http://schemas.microsoft.com/office/drawing/2014/main" id="{0270A7EF-674E-404F-AD4E-8C320AB67666}"/>
              </a:ext>
            </a:extLst>
          </p:cNvPr>
          <p:cNvSpPr>
            <a:spLocks/>
          </p:cNvSpPr>
          <p:nvPr/>
        </p:nvSpPr>
        <p:spPr bwMode="auto">
          <a:xfrm>
            <a:off x="2351805" y="3610017"/>
            <a:ext cx="1601556" cy="448778"/>
          </a:xfrm>
          <a:custGeom>
            <a:avLst/>
            <a:gdLst/>
            <a:ahLst/>
            <a:cxnLst>
              <a:cxn ang="0">
                <a:pos x="75" y="125"/>
              </a:cxn>
              <a:cxn ang="0">
                <a:pos x="5" y="18"/>
              </a:cxn>
              <a:cxn ang="0">
                <a:pos x="14" y="0"/>
              </a:cxn>
              <a:cxn ang="0">
                <a:pos x="382" y="0"/>
              </a:cxn>
              <a:cxn ang="0">
                <a:pos x="392" y="6"/>
              </a:cxn>
              <a:cxn ang="0">
                <a:pos x="462" y="113"/>
              </a:cxn>
              <a:cxn ang="0">
                <a:pos x="453" y="131"/>
              </a:cxn>
              <a:cxn ang="0">
                <a:pos x="85" y="131"/>
              </a:cxn>
              <a:cxn ang="0">
                <a:pos x="75" y="125"/>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solidFill>
            <a:schemeClr val="accent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7" name="Freeform 12">
            <a:extLst>
              <a:ext uri="{FF2B5EF4-FFF2-40B4-BE49-F238E27FC236}">
                <a16:creationId xmlns:a16="http://schemas.microsoft.com/office/drawing/2014/main" id="{0E94C1B4-8823-44A8-B8D5-34A5C4996CE4}"/>
              </a:ext>
            </a:extLst>
          </p:cNvPr>
          <p:cNvSpPr>
            <a:spLocks/>
          </p:cNvSpPr>
          <p:nvPr/>
        </p:nvSpPr>
        <p:spPr bwMode="auto">
          <a:xfrm>
            <a:off x="3860863" y="3610017"/>
            <a:ext cx="1601556" cy="448778"/>
          </a:xfrm>
          <a:custGeom>
            <a:avLst/>
            <a:gdLst/>
            <a:ahLst/>
            <a:cxnLst>
              <a:cxn ang="0">
                <a:pos x="75" y="125"/>
              </a:cxn>
              <a:cxn ang="0">
                <a:pos x="5" y="18"/>
              </a:cxn>
              <a:cxn ang="0">
                <a:pos x="14" y="0"/>
              </a:cxn>
              <a:cxn ang="0">
                <a:pos x="382" y="0"/>
              </a:cxn>
              <a:cxn ang="0">
                <a:pos x="392" y="6"/>
              </a:cxn>
              <a:cxn ang="0">
                <a:pos x="462" y="113"/>
              </a:cxn>
              <a:cxn ang="0">
                <a:pos x="453" y="131"/>
              </a:cxn>
              <a:cxn ang="0">
                <a:pos x="85" y="131"/>
              </a:cxn>
              <a:cxn ang="0">
                <a:pos x="75" y="125"/>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solidFill>
            <a:schemeClr val="accent2"/>
          </a:solidFill>
          <a:ln w="9525">
            <a:noFill/>
            <a:round/>
            <a:headEnd/>
            <a:tailEnd/>
          </a:ln>
        </p:spPr>
        <p:txBody>
          <a:bodyPr vert="horz" wrap="square" lIns="109728" tIns="54864" rIns="109728" bIns="54864" numCol="1" anchor="t" anchorCtr="0" compatLnSpc="1">
            <a:prstTxWarp prst="textNoShape">
              <a:avLst/>
            </a:prstTxWarp>
          </a:bodyPr>
          <a:lstStyle/>
          <a:p>
            <a:endParaRPr lang="en-US" sz="2160" dirty="0">
              <a:latin typeface="Times New Roman" panose="02020603050405020304" pitchFamily="18" charset="0"/>
              <a:cs typeface="Times New Roman" panose="02020603050405020304" pitchFamily="18" charset="0"/>
            </a:endParaRPr>
          </a:p>
        </p:txBody>
      </p:sp>
      <p:sp>
        <p:nvSpPr>
          <p:cNvPr id="8" name="Freeform 13">
            <a:extLst>
              <a:ext uri="{FF2B5EF4-FFF2-40B4-BE49-F238E27FC236}">
                <a16:creationId xmlns:a16="http://schemas.microsoft.com/office/drawing/2014/main" id="{21FEA16E-11D0-48C1-B2F6-1D72B1C1AA15}"/>
              </a:ext>
            </a:extLst>
          </p:cNvPr>
          <p:cNvSpPr>
            <a:spLocks/>
          </p:cNvSpPr>
          <p:nvPr/>
        </p:nvSpPr>
        <p:spPr bwMode="auto">
          <a:xfrm>
            <a:off x="5369923" y="3610017"/>
            <a:ext cx="1601556" cy="448778"/>
          </a:xfrm>
          <a:custGeom>
            <a:avLst/>
            <a:gdLst/>
            <a:ahLst/>
            <a:cxnLst>
              <a:cxn ang="0">
                <a:pos x="75" y="125"/>
              </a:cxn>
              <a:cxn ang="0">
                <a:pos x="5" y="18"/>
              </a:cxn>
              <a:cxn ang="0">
                <a:pos x="14" y="0"/>
              </a:cxn>
              <a:cxn ang="0">
                <a:pos x="382" y="0"/>
              </a:cxn>
              <a:cxn ang="0">
                <a:pos x="392" y="6"/>
              </a:cxn>
              <a:cxn ang="0">
                <a:pos x="462" y="113"/>
              </a:cxn>
              <a:cxn ang="0">
                <a:pos x="453" y="131"/>
              </a:cxn>
              <a:cxn ang="0">
                <a:pos x="85" y="131"/>
              </a:cxn>
              <a:cxn ang="0">
                <a:pos x="75" y="125"/>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9" name="Freeform 14">
            <a:extLst>
              <a:ext uri="{FF2B5EF4-FFF2-40B4-BE49-F238E27FC236}">
                <a16:creationId xmlns:a16="http://schemas.microsoft.com/office/drawing/2014/main" id="{4B369334-4193-4A6E-85B9-99F22E078E87}"/>
              </a:ext>
            </a:extLst>
          </p:cNvPr>
          <p:cNvSpPr>
            <a:spLocks/>
          </p:cNvSpPr>
          <p:nvPr/>
        </p:nvSpPr>
        <p:spPr bwMode="auto">
          <a:xfrm>
            <a:off x="6878983" y="3610017"/>
            <a:ext cx="1601556" cy="448778"/>
          </a:xfrm>
          <a:custGeom>
            <a:avLst/>
            <a:gdLst/>
            <a:ahLst/>
            <a:cxnLst>
              <a:cxn ang="0">
                <a:pos x="75" y="125"/>
              </a:cxn>
              <a:cxn ang="0">
                <a:pos x="5" y="18"/>
              </a:cxn>
              <a:cxn ang="0">
                <a:pos x="14" y="0"/>
              </a:cxn>
              <a:cxn ang="0">
                <a:pos x="382" y="0"/>
              </a:cxn>
              <a:cxn ang="0">
                <a:pos x="392" y="6"/>
              </a:cxn>
              <a:cxn ang="0">
                <a:pos x="462" y="113"/>
              </a:cxn>
              <a:cxn ang="0">
                <a:pos x="453" y="131"/>
              </a:cxn>
              <a:cxn ang="0">
                <a:pos x="85" y="131"/>
              </a:cxn>
              <a:cxn ang="0">
                <a:pos x="75" y="125"/>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solidFill>
            <a:schemeClr val="accent4"/>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0" name="Freeform 15">
            <a:extLst>
              <a:ext uri="{FF2B5EF4-FFF2-40B4-BE49-F238E27FC236}">
                <a16:creationId xmlns:a16="http://schemas.microsoft.com/office/drawing/2014/main" id="{54383CA1-CB92-4B59-9645-92E2A2A2C953}"/>
              </a:ext>
            </a:extLst>
          </p:cNvPr>
          <p:cNvSpPr>
            <a:spLocks/>
          </p:cNvSpPr>
          <p:nvPr/>
        </p:nvSpPr>
        <p:spPr bwMode="auto">
          <a:xfrm>
            <a:off x="8368103" y="3610017"/>
            <a:ext cx="1579289" cy="448778"/>
          </a:xfrm>
          <a:custGeom>
            <a:avLst/>
            <a:gdLst/>
            <a:ahLst/>
            <a:cxnLst>
              <a:cxn ang="0">
                <a:pos x="70" y="123"/>
              </a:cxn>
              <a:cxn ang="0">
                <a:pos x="7" y="27"/>
              </a:cxn>
              <a:cxn ang="0">
                <a:pos x="22" y="0"/>
              </a:cxn>
              <a:cxn ang="0">
                <a:pos x="376" y="0"/>
              </a:cxn>
              <a:cxn ang="0">
                <a:pos x="391" y="8"/>
              </a:cxn>
              <a:cxn ang="0">
                <a:pos x="453" y="104"/>
              </a:cxn>
              <a:cxn ang="0">
                <a:pos x="439" y="131"/>
              </a:cxn>
              <a:cxn ang="0">
                <a:pos x="85" y="131"/>
              </a:cxn>
              <a:cxn ang="0">
                <a:pos x="70" y="123"/>
              </a:cxn>
            </a:cxnLst>
            <a:rect l="0" t="0" r="r" b="b"/>
            <a:pathLst>
              <a:path w="461" h="131">
                <a:moveTo>
                  <a:pt x="70" y="123"/>
                </a:moveTo>
                <a:cubicBezTo>
                  <a:pt x="7" y="27"/>
                  <a:pt x="7" y="27"/>
                  <a:pt x="7" y="27"/>
                </a:cubicBezTo>
                <a:cubicBezTo>
                  <a:pt x="0" y="16"/>
                  <a:pt x="8" y="0"/>
                  <a:pt x="22" y="0"/>
                </a:cubicBezTo>
                <a:cubicBezTo>
                  <a:pt x="376" y="0"/>
                  <a:pt x="376" y="0"/>
                  <a:pt x="376" y="0"/>
                </a:cubicBezTo>
                <a:cubicBezTo>
                  <a:pt x="382" y="0"/>
                  <a:pt x="387" y="3"/>
                  <a:pt x="391" y="8"/>
                </a:cubicBezTo>
                <a:cubicBezTo>
                  <a:pt x="453" y="104"/>
                  <a:pt x="453" y="104"/>
                  <a:pt x="453" y="104"/>
                </a:cubicBezTo>
                <a:cubicBezTo>
                  <a:pt x="461" y="116"/>
                  <a:pt x="453" y="131"/>
                  <a:pt x="439" y="131"/>
                </a:cubicBezTo>
                <a:cubicBezTo>
                  <a:pt x="85" y="131"/>
                  <a:pt x="85" y="131"/>
                  <a:pt x="85" y="131"/>
                </a:cubicBezTo>
                <a:cubicBezTo>
                  <a:pt x="79" y="131"/>
                  <a:pt x="73" y="128"/>
                  <a:pt x="70" y="123"/>
                </a:cubicBezTo>
                <a:close/>
              </a:path>
            </a:pathLst>
          </a:custGeom>
          <a:solidFill>
            <a:schemeClr val="accent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dirty="0">
              <a:latin typeface="Times New Roman" panose="02020603050405020304" pitchFamily="18" charset="0"/>
              <a:cs typeface="Times New Roman" panose="02020603050405020304" pitchFamily="18" charset="0"/>
            </a:endParaRPr>
          </a:p>
        </p:txBody>
      </p:sp>
      <p:sp>
        <p:nvSpPr>
          <p:cNvPr id="11" name="Rectangle 40">
            <a:extLst>
              <a:ext uri="{FF2B5EF4-FFF2-40B4-BE49-F238E27FC236}">
                <a16:creationId xmlns:a16="http://schemas.microsoft.com/office/drawing/2014/main" id="{E2AA3DE0-1DD5-414D-B86D-E161EC6BF224}"/>
              </a:ext>
            </a:extLst>
          </p:cNvPr>
          <p:cNvSpPr>
            <a:spLocks noChangeArrowheads="1"/>
          </p:cNvSpPr>
          <p:nvPr/>
        </p:nvSpPr>
        <p:spPr bwMode="auto">
          <a:xfrm>
            <a:off x="1635816" y="3510670"/>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2" name="Freeform 41">
            <a:extLst>
              <a:ext uri="{FF2B5EF4-FFF2-40B4-BE49-F238E27FC236}">
                <a16:creationId xmlns:a16="http://schemas.microsoft.com/office/drawing/2014/main" id="{C756658A-6CB8-4EB6-9F00-D9B608890FEC}"/>
              </a:ext>
            </a:extLst>
          </p:cNvPr>
          <p:cNvSpPr>
            <a:spLocks noEditPoints="1"/>
          </p:cNvSpPr>
          <p:nvPr/>
        </p:nvSpPr>
        <p:spPr bwMode="auto">
          <a:xfrm>
            <a:off x="1635816" y="2412705"/>
            <a:ext cx="13703" cy="1043153"/>
          </a:xfrm>
          <a:custGeom>
            <a:avLst/>
            <a:gdLst/>
            <a:ahLst/>
            <a:cxnLst>
              <a:cxn ang="0">
                <a:pos x="8" y="609"/>
              </a:cxn>
              <a:cxn ang="0">
                <a:pos x="0" y="609"/>
              </a:cxn>
              <a:cxn ang="0">
                <a:pos x="0" y="577"/>
              </a:cxn>
              <a:cxn ang="0">
                <a:pos x="8" y="577"/>
              </a:cxn>
              <a:cxn ang="0">
                <a:pos x="8" y="609"/>
              </a:cxn>
              <a:cxn ang="0">
                <a:pos x="8" y="545"/>
              </a:cxn>
              <a:cxn ang="0">
                <a:pos x="0" y="545"/>
              </a:cxn>
              <a:cxn ang="0">
                <a:pos x="0" y="512"/>
              </a:cxn>
              <a:cxn ang="0">
                <a:pos x="8" y="512"/>
              </a:cxn>
              <a:cxn ang="0">
                <a:pos x="8" y="545"/>
              </a:cxn>
              <a:cxn ang="0">
                <a:pos x="8" y="480"/>
              </a:cxn>
              <a:cxn ang="0">
                <a:pos x="0" y="480"/>
              </a:cxn>
              <a:cxn ang="0">
                <a:pos x="0" y="448"/>
              </a:cxn>
              <a:cxn ang="0">
                <a:pos x="8" y="448"/>
              </a:cxn>
              <a:cxn ang="0">
                <a:pos x="8" y="480"/>
              </a:cxn>
              <a:cxn ang="0">
                <a:pos x="8" y="416"/>
              </a:cxn>
              <a:cxn ang="0">
                <a:pos x="0" y="416"/>
              </a:cxn>
              <a:cxn ang="0">
                <a:pos x="0" y="384"/>
              </a:cxn>
              <a:cxn ang="0">
                <a:pos x="8" y="384"/>
              </a:cxn>
              <a:cxn ang="0">
                <a:pos x="8" y="416"/>
              </a:cxn>
              <a:cxn ang="0">
                <a:pos x="8" y="352"/>
              </a:cxn>
              <a:cxn ang="0">
                <a:pos x="0" y="352"/>
              </a:cxn>
              <a:cxn ang="0">
                <a:pos x="0" y="320"/>
              </a:cxn>
              <a:cxn ang="0">
                <a:pos x="8" y="320"/>
              </a:cxn>
              <a:cxn ang="0">
                <a:pos x="8" y="352"/>
              </a:cxn>
              <a:cxn ang="0">
                <a:pos x="8" y="288"/>
              </a:cxn>
              <a:cxn ang="0">
                <a:pos x="0" y="288"/>
              </a:cxn>
              <a:cxn ang="0">
                <a:pos x="0" y="256"/>
              </a:cxn>
              <a:cxn ang="0">
                <a:pos x="8" y="256"/>
              </a:cxn>
              <a:cxn ang="0">
                <a:pos x="8" y="288"/>
              </a:cxn>
              <a:cxn ang="0">
                <a:pos x="8" y="224"/>
              </a:cxn>
              <a:cxn ang="0">
                <a:pos x="0" y="224"/>
              </a:cxn>
              <a:cxn ang="0">
                <a:pos x="0" y="192"/>
              </a:cxn>
              <a:cxn ang="0">
                <a:pos x="8" y="192"/>
              </a:cxn>
              <a:cxn ang="0">
                <a:pos x="8" y="224"/>
              </a:cxn>
              <a:cxn ang="0">
                <a:pos x="8" y="160"/>
              </a:cxn>
              <a:cxn ang="0">
                <a:pos x="0" y="160"/>
              </a:cxn>
              <a:cxn ang="0">
                <a:pos x="0" y="128"/>
              </a:cxn>
              <a:cxn ang="0">
                <a:pos x="8" y="128"/>
              </a:cxn>
              <a:cxn ang="0">
                <a:pos x="8" y="160"/>
              </a:cxn>
              <a:cxn ang="0">
                <a:pos x="8" y="96"/>
              </a:cxn>
              <a:cxn ang="0">
                <a:pos x="0" y="96"/>
              </a:cxn>
              <a:cxn ang="0">
                <a:pos x="0" y="64"/>
              </a:cxn>
              <a:cxn ang="0">
                <a:pos x="8" y="64"/>
              </a:cxn>
              <a:cxn ang="0">
                <a:pos x="8" y="96"/>
              </a:cxn>
              <a:cxn ang="0">
                <a:pos x="8" y="32"/>
              </a:cxn>
              <a:cxn ang="0">
                <a:pos x="0" y="32"/>
              </a:cxn>
              <a:cxn ang="0">
                <a:pos x="0" y="0"/>
              </a:cxn>
              <a:cxn ang="0">
                <a:pos x="8" y="0"/>
              </a:cxn>
              <a:cxn ang="0">
                <a:pos x="8" y="32"/>
              </a:cxn>
            </a:cxnLst>
            <a:rect l="0" t="0" r="r" b="b"/>
            <a:pathLst>
              <a:path w="8" h="609">
                <a:moveTo>
                  <a:pt x="8" y="609"/>
                </a:moveTo>
                <a:lnTo>
                  <a:pt x="0" y="609"/>
                </a:lnTo>
                <a:lnTo>
                  <a:pt x="0" y="577"/>
                </a:lnTo>
                <a:lnTo>
                  <a:pt x="8" y="577"/>
                </a:lnTo>
                <a:lnTo>
                  <a:pt x="8" y="609"/>
                </a:lnTo>
                <a:close/>
                <a:moveTo>
                  <a:pt x="8" y="545"/>
                </a:moveTo>
                <a:lnTo>
                  <a:pt x="0" y="545"/>
                </a:lnTo>
                <a:lnTo>
                  <a:pt x="0" y="512"/>
                </a:lnTo>
                <a:lnTo>
                  <a:pt x="8" y="512"/>
                </a:lnTo>
                <a:lnTo>
                  <a:pt x="8" y="545"/>
                </a:lnTo>
                <a:close/>
                <a:moveTo>
                  <a:pt x="8" y="480"/>
                </a:moveTo>
                <a:lnTo>
                  <a:pt x="0" y="480"/>
                </a:lnTo>
                <a:lnTo>
                  <a:pt x="0" y="448"/>
                </a:lnTo>
                <a:lnTo>
                  <a:pt x="8" y="448"/>
                </a:lnTo>
                <a:lnTo>
                  <a:pt x="8" y="480"/>
                </a:lnTo>
                <a:close/>
                <a:moveTo>
                  <a:pt x="8" y="416"/>
                </a:moveTo>
                <a:lnTo>
                  <a:pt x="0" y="416"/>
                </a:lnTo>
                <a:lnTo>
                  <a:pt x="0" y="384"/>
                </a:lnTo>
                <a:lnTo>
                  <a:pt x="8" y="384"/>
                </a:lnTo>
                <a:lnTo>
                  <a:pt x="8" y="416"/>
                </a:lnTo>
                <a:close/>
                <a:moveTo>
                  <a:pt x="8" y="352"/>
                </a:moveTo>
                <a:lnTo>
                  <a:pt x="0" y="352"/>
                </a:lnTo>
                <a:lnTo>
                  <a:pt x="0" y="320"/>
                </a:lnTo>
                <a:lnTo>
                  <a:pt x="8" y="320"/>
                </a:lnTo>
                <a:lnTo>
                  <a:pt x="8" y="352"/>
                </a:lnTo>
                <a:close/>
                <a:moveTo>
                  <a:pt x="8" y="288"/>
                </a:moveTo>
                <a:lnTo>
                  <a:pt x="0" y="288"/>
                </a:lnTo>
                <a:lnTo>
                  <a:pt x="0" y="256"/>
                </a:lnTo>
                <a:lnTo>
                  <a:pt x="8" y="256"/>
                </a:lnTo>
                <a:lnTo>
                  <a:pt x="8" y="288"/>
                </a:lnTo>
                <a:close/>
                <a:moveTo>
                  <a:pt x="8" y="224"/>
                </a:moveTo>
                <a:lnTo>
                  <a:pt x="0" y="224"/>
                </a:lnTo>
                <a:lnTo>
                  <a:pt x="0" y="192"/>
                </a:lnTo>
                <a:lnTo>
                  <a:pt x="8" y="192"/>
                </a:lnTo>
                <a:lnTo>
                  <a:pt x="8" y="224"/>
                </a:lnTo>
                <a:close/>
                <a:moveTo>
                  <a:pt x="8" y="160"/>
                </a:moveTo>
                <a:lnTo>
                  <a:pt x="0" y="160"/>
                </a:lnTo>
                <a:lnTo>
                  <a:pt x="0" y="128"/>
                </a:lnTo>
                <a:lnTo>
                  <a:pt x="8" y="128"/>
                </a:lnTo>
                <a:lnTo>
                  <a:pt x="8" y="160"/>
                </a:lnTo>
                <a:close/>
                <a:moveTo>
                  <a:pt x="8" y="96"/>
                </a:moveTo>
                <a:lnTo>
                  <a:pt x="0" y="96"/>
                </a:lnTo>
                <a:lnTo>
                  <a:pt x="0" y="64"/>
                </a:lnTo>
                <a:lnTo>
                  <a:pt x="8" y="64"/>
                </a:lnTo>
                <a:lnTo>
                  <a:pt x="8" y="96"/>
                </a:lnTo>
                <a:close/>
                <a:moveTo>
                  <a:pt x="8" y="32"/>
                </a:moveTo>
                <a:lnTo>
                  <a:pt x="0" y="32"/>
                </a:lnTo>
                <a:lnTo>
                  <a:pt x="0" y="0"/>
                </a:lnTo>
                <a:lnTo>
                  <a:pt x="8" y="0"/>
                </a:lnTo>
                <a:lnTo>
                  <a:pt x="8" y="32"/>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3" name="Rectangle 42">
            <a:extLst>
              <a:ext uri="{FF2B5EF4-FFF2-40B4-BE49-F238E27FC236}">
                <a16:creationId xmlns:a16="http://schemas.microsoft.com/office/drawing/2014/main" id="{2EE10C6F-B7A2-4438-ACDF-DBAB3EFEF35A}"/>
              </a:ext>
            </a:extLst>
          </p:cNvPr>
          <p:cNvSpPr>
            <a:spLocks noChangeArrowheads="1"/>
          </p:cNvSpPr>
          <p:nvPr/>
        </p:nvSpPr>
        <p:spPr bwMode="auto">
          <a:xfrm>
            <a:off x="1635816" y="2328773"/>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4" name="Oval 43">
            <a:extLst>
              <a:ext uri="{FF2B5EF4-FFF2-40B4-BE49-F238E27FC236}">
                <a16:creationId xmlns:a16="http://schemas.microsoft.com/office/drawing/2014/main" id="{BDA9D6B6-3B95-4866-879E-85EF9286987D}"/>
              </a:ext>
            </a:extLst>
          </p:cNvPr>
          <p:cNvSpPr>
            <a:spLocks noChangeArrowheads="1"/>
          </p:cNvSpPr>
          <p:nvPr/>
        </p:nvSpPr>
        <p:spPr bwMode="auto">
          <a:xfrm>
            <a:off x="1601557" y="2287663"/>
            <a:ext cx="85645" cy="83933"/>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5" name="Rectangle 44">
            <a:extLst>
              <a:ext uri="{FF2B5EF4-FFF2-40B4-BE49-F238E27FC236}">
                <a16:creationId xmlns:a16="http://schemas.microsoft.com/office/drawing/2014/main" id="{028F6C08-A036-4EAC-9DAF-0409232D86E1}"/>
              </a:ext>
            </a:extLst>
          </p:cNvPr>
          <p:cNvSpPr>
            <a:spLocks noChangeArrowheads="1"/>
          </p:cNvSpPr>
          <p:nvPr/>
        </p:nvSpPr>
        <p:spPr bwMode="auto">
          <a:xfrm>
            <a:off x="4653934" y="3510670"/>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6" name="Freeform 45">
            <a:extLst>
              <a:ext uri="{FF2B5EF4-FFF2-40B4-BE49-F238E27FC236}">
                <a16:creationId xmlns:a16="http://schemas.microsoft.com/office/drawing/2014/main" id="{5071DB37-BAE3-454D-947E-F1093DD98D81}"/>
              </a:ext>
            </a:extLst>
          </p:cNvPr>
          <p:cNvSpPr>
            <a:spLocks noEditPoints="1"/>
          </p:cNvSpPr>
          <p:nvPr/>
        </p:nvSpPr>
        <p:spPr bwMode="auto">
          <a:xfrm>
            <a:off x="4653934" y="2412705"/>
            <a:ext cx="13703" cy="1043153"/>
          </a:xfrm>
          <a:custGeom>
            <a:avLst/>
            <a:gdLst/>
            <a:ahLst/>
            <a:cxnLst>
              <a:cxn ang="0">
                <a:pos x="8" y="609"/>
              </a:cxn>
              <a:cxn ang="0">
                <a:pos x="0" y="609"/>
              </a:cxn>
              <a:cxn ang="0">
                <a:pos x="0" y="577"/>
              </a:cxn>
              <a:cxn ang="0">
                <a:pos x="8" y="577"/>
              </a:cxn>
              <a:cxn ang="0">
                <a:pos x="8" y="609"/>
              </a:cxn>
              <a:cxn ang="0">
                <a:pos x="8" y="545"/>
              </a:cxn>
              <a:cxn ang="0">
                <a:pos x="0" y="545"/>
              </a:cxn>
              <a:cxn ang="0">
                <a:pos x="0" y="512"/>
              </a:cxn>
              <a:cxn ang="0">
                <a:pos x="8" y="512"/>
              </a:cxn>
              <a:cxn ang="0">
                <a:pos x="8" y="545"/>
              </a:cxn>
              <a:cxn ang="0">
                <a:pos x="8" y="480"/>
              </a:cxn>
              <a:cxn ang="0">
                <a:pos x="0" y="480"/>
              </a:cxn>
              <a:cxn ang="0">
                <a:pos x="0" y="448"/>
              </a:cxn>
              <a:cxn ang="0">
                <a:pos x="8" y="448"/>
              </a:cxn>
              <a:cxn ang="0">
                <a:pos x="8" y="480"/>
              </a:cxn>
              <a:cxn ang="0">
                <a:pos x="8" y="416"/>
              </a:cxn>
              <a:cxn ang="0">
                <a:pos x="0" y="416"/>
              </a:cxn>
              <a:cxn ang="0">
                <a:pos x="0" y="384"/>
              </a:cxn>
              <a:cxn ang="0">
                <a:pos x="8" y="384"/>
              </a:cxn>
              <a:cxn ang="0">
                <a:pos x="8" y="416"/>
              </a:cxn>
              <a:cxn ang="0">
                <a:pos x="8" y="352"/>
              </a:cxn>
              <a:cxn ang="0">
                <a:pos x="0" y="352"/>
              </a:cxn>
              <a:cxn ang="0">
                <a:pos x="0" y="320"/>
              </a:cxn>
              <a:cxn ang="0">
                <a:pos x="8" y="320"/>
              </a:cxn>
              <a:cxn ang="0">
                <a:pos x="8" y="352"/>
              </a:cxn>
              <a:cxn ang="0">
                <a:pos x="8" y="288"/>
              </a:cxn>
              <a:cxn ang="0">
                <a:pos x="0" y="288"/>
              </a:cxn>
              <a:cxn ang="0">
                <a:pos x="0" y="256"/>
              </a:cxn>
              <a:cxn ang="0">
                <a:pos x="8" y="256"/>
              </a:cxn>
              <a:cxn ang="0">
                <a:pos x="8" y="288"/>
              </a:cxn>
              <a:cxn ang="0">
                <a:pos x="8" y="224"/>
              </a:cxn>
              <a:cxn ang="0">
                <a:pos x="0" y="224"/>
              </a:cxn>
              <a:cxn ang="0">
                <a:pos x="0" y="192"/>
              </a:cxn>
              <a:cxn ang="0">
                <a:pos x="8" y="192"/>
              </a:cxn>
              <a:cxn ang="0">
                <a:pos x="8" y="224"/>
              </a:cxn>
              <a:cxn ang="0">
                <a:pos x="8" y="160"/>
              </a:cxn>
              <a:cxn ang="0">
                <a:pos x="0" y="160"/>
              </a:cxn>
              <a:cxn ang="0">
                <a:pos x="0" y="128"/>
              </a:cxn>
              <a:cxn ang="0">
                <a:pos x="8" y="128"/>
              </a:cxn>
              <a:cxn ang="0">
                <a:pos x="8" y="160"/>
              </a:cxn>
              <a:cxn ang="0">
                <a:pos x="8" y="96"/>
              </a:cxn>
              <a:cxn ang="0">
                <a:pos x="0" y="96"/>
              </a:cxn>
              <a:cxn ang="0">
                <a:pos x="0" y="64"/>
              </a:cxn>
              <a:cxn ang="0">
                <a:pos x="8" y="64"/>
              </a:cxn>
              <a:cxn ang="0">
                <a:pos x="8" y="96"/>
              </a:cxn>
              <a:cxn ang="0">
                <a:pos x="8" y="32"/>
              </a:cxn>
              <a:cxn ang="0">
                <a:pos x="0" y="32"/>
              </a:cxn>
              <a:cxn ang="0">
                <a:pos x="0" y="0"/>
              </a:cxn>
              <a:cxn ang="0">
                <a:pos x="8" y="0"/>
              </a:cxn>
              <a:cxn ang="0">
                <a:pos x="8" y="32"/>
              </a:cxn>
            </a:cxnLst>
            <a:rect l="0" t="0" r="r" b="b"/>
            <a:pathLst>
              <a:path w="8" h="609">
                <a:moveTo>
                  <a:pt x="8" y="609"/>
                </a:moveTo>
                <a:lnTo>
                  <a:pt x="0" y="609"/>
                </a:lnTo>
                <a:lnTo>
                  <a:pt x="0" y="577"/>
                </a:lnTo>
                <a:lnTo>
                  <a:pt x="8" y="577"/>
                </a:lnTo>
                <a:lnTo>
                  <a:pt x="8" y="609"/>
                </a:lnTo>
                <a:close/>
                <a:moveTo>
                  <a:pt x="8" y="545"/>
                </a:moveTo>
                <a:lnTo>
                  <a:pt x="0" y="545"/>
                </a:lnTo>
                <a:lnTo>
                  <a:pt x="0" y="512"/>
                </a:lnTo>
                <a:lnTo>
                  <a:pt x="8" y="512"/>
                </a:lnTo>
                <a:lnTo>
                  <a:pt x="8" y="545"/>
                </a:lnTo>
                <a:close/>
                <a:moveTo>
                  <a:pt x="8" y="480"/>
                </a:moveTo>
                <a:lnTo>
                  <a:pt x="0" y="480"/>
                </a:lnTo>
                <a:lnTo>
                  <a:pt x="0" y="448"/>
                </a:lnTo>
                <a:lnTo>
                  <a:pt x="8" y="448"/>
                </a:lnTo>
                <a:lnTo>
                  <a:pt x="8" y="480"/>
                </a:lnTo>
                <a:close/>
                <a:moveTo>
                  <a:pt x="8" y="416"/>
                </a:moveTo>
                <a:lnTo>
                  <a:pt x="0" y="416"/>
                </a:lnTo>
                <a:lnTo>
                  <a:pt x="0" y="384"/>
                </a:lnTo>
                <a:lnTo>
                  <a:pt x="8" y="384"/>
                </a:lnTo>
                <a:lnTo>
                  <a:pt x="8" y="416"/>
                </a:lnTo>
                <a:close/>
                <a:moveTo>
                  <a:pt x="8" y="352"/>
                </a:moveTo>
                <a:lnTo>
                  <a:pt x="0" y="352"/>
                </a:lnTo>
                <a:lnTo>
                  <a:pt x="0" y="320"/>
                </a:lnTo>
                <a:lnTo>
                  <a:pt x="8" y="320"/>
                </a:lnTo>
                <a:lnTo>
                  <a:pt x="8" y="352"/>
                </a:lnTo>
                <a:close/>
                <a:moveTo>
                  <a:pt x="8" y="288"/>
                </a:moveTo>
                <a:lnTo>
                  <a:pt x="0" y="288"/>
                </a:lnTo>
                <a:lnTo>
                  <a:pt x="0" y="256"/>
                </a:lnTo>
                <a:lnTo>
                  <a:pt x="8" y="256"/>
                </a:lnTo>
                <a:lnTo>
                  <a:pt x="8" y="288"/>
                </a:lnTo>
                <a:close/>
                <a:moveTo>
                  <a:pt x="8" y="224"/>
                </a:moveTo>
                <a:lnTo>
                  <a:pt x="0" y="224"/>
                </a:lnTo>
                <a:lnTo>
                  <a:pt x="0" y="192"/>
                </a:lnTo>
                <a:lnTo>
                  <a:pt x="8" y="192"/>
                </a:lnTo>
                <a:lnTo>
                  <a:pt x="8" y="224"/>
                </a:lnTo>
                <a:close/>
                <a:moveTo>
                  <a:pt x="8" y="160"/>
                </a:moveTo>
                <a:lnTo>
                  <a:pt x="0" y="160"/>
                </a:lnTo>
                <a:lnTo>
                  <a:pt x="0" y="128"/>
                </a:lnTo>
                <a:lnTo>
                  <a:pt x="8" y="128"/>
                </a:lnTo>
                <a:lnTo>
                  <a:pt x="8" y="160"/>
                </a:lnTo>
                <a:close/>
                <a:moveTo>
                  <a:pt x="8" y="96"/>
                </a:moveTo>
                <a:lnTo>
                  <a:pt x="0" y="96"/>
                </a:lnTo>
                <a:lnTo>
                  <a:pt x="0" y="64"/>
                </a:lnTo>
                <a:lnTo>
                  <a:pt x="8" y="64"/>
                </a:lnTo>
                <a:lnTo>
                  <a:pt x="8" y="96"/>
                </a:lnTo>
                <a:close/>
                <a:moveTo>
                  <a:pt x="8" y="32"/>
                </a:moveTo>
                <a:lnTo>
                  <a:pt x="0" y="32"/>
                </a:lnTo>
                <a:lnTo>
                  <a:pt x="0" y="0"/>
                </a:lnTo>
                <a:lnTo>
                  <a:pt x="8" y="0"/>
                </a:lnTo>
                <a:lnTo>
                  <a:pt x="8" y="32"/>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7" name="Rectangle 46">
            <a:extLst>
              <a:ext uri="{FF2B5EF4-FFF2-40B4-BE49-F238E27FC236}">
                <a16:creationId xmlns:a16="http://schemas.microsoft.com/office/drawing/2014/main" id="{19118701-7FC1-477E-817C-C515F2547B90}"/>
              </a:ext>
            </a:extLst>
          </p:cNvPr>
          <p:cNvSpPr>
            <a:spLocks noChangeArrowheads="1"/>
          </p:cNvSpPr>
          <p:nvPr/>
        </p:nvSpPr>
        <p:spPr bwMode="auto">
          <a:xfrm>
            <a:off x="4653934" y="2328773"/>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8" name="Oval 47">
            <a:extLst>
              <a:ext uri="{FF2B5EF4-FFF2-40B4-BE49-F238E27FC236}">
                <a16:creationId xmlns:a16="http://schemas.microsoft.com/office/drawing/2014/main" id="{41DDE9B3-683C-46E7-A10E-33829AD631D6}"/>
              </a:ext>
            </a:extLst>
          </p:cNvPr>
          <p:cNvSpPr>
            <a:spLocks noChangeArrowheads="1"/>
          </p:cNvSpPr>
          <p:nvPr/>
        </p:nvSpPr>
        <p:spPr bwMode="auto">
          <a:xfrm>
            <a:off x="4619677" y="2287663"/>
            <a:ext cx="85645" cy="83933"/>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19" name="Rectangle 48">
            <a:extLst>
              <a:ext uri="{FF2B5EF4-FFF2-40B4-BE49-F238E27FC236}">
                <a16:creationId xmlns:a16="http://schemas.microsoft.com/office/drawing/2014/main" id="{EF9C1784-5048-45D8-8812-BB4EE8FF8B5E}"/>
              </a:ext>
            </a:extLst>
          </p:cNvPr>
          <p:cNvSpPr>
            <a:spLocks noChangeArrowheads="1"/>
          </p:cNvSpPr>
          <p:nvPr/>
        </p:nvSpPr>
        <p:spPr bwMode="auto">
          <a:xfrm>
            <a:off x="7670341" y="3510670"/>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0" name="Freeform 49">
            <a:extLst>
              <a:ext uri="{FF2B5EF4-FFF2-40B4-BE49-F238E27FC236}">
                <a16:creationId xmlns:a16="http://schemas.microsoft.com/office/drawing/2014/main" id="{D01500FC-362A-4FC7-9BF7-BE0FAE4DB02D}"/>
              </a:ext>
            </a:extLst>
          </p:cNvPr>
          <p:cNvSpPr>
            <a:spLocks noEditPoints="1"/>
          </p:cNvSpPr>
          <p:nvPr/>
        </p:nvSpPr>
        <p:spPr bwMode="auto">
          <a:xfrm>
            <a:off x="7670341" y="2412705"/>
            <a:ext cx="13703" cy="1043153"/>
          </a:xfrm>
          <a:custGeom>
            <a:avLst/>
            <a:gdLst/>
            <a:ahLst/>
            <a:cxnLst>
              <a:cxn ang="0">
                <a:pos x="8" y="609"/>
              </a:cxn>
              <a:cxn ang="0">
                <a:pos x="0" y="609"/>
              </a:cxn>
              <a:cxn ang="0">
                <a:pos x="0" y="577"/>
              </a:cxn>
              <a:cxn ang="0">
                <a:pos x="8" y="577"/>
              </a:cxn>
              <a:cxn ang="0">
                <a:pos x="8" y="609"/>
              </a:cxn>
              <a:cxn ang="0">
                <a:pos x="8" y="545"/>
              </a:cxn>
              <a:cxn ang="0">
                <a:pos x="0" y="545"/>
              </a:cxn>
              <a:cxn ang="0">
                <a:pos x="0" y="512"/>
              </a:cxn>
              <a:cxn ang="0">
                <a:pos x="8" y="512"/>
              </a:cxn>
              <a:cxn ang="0">
                <a:pos x="8" y="545"/>
              </a:cxn>
              <a:cxn ang="0">
                <a:pos x="8" y="480"/>
              </a:cxn>
              <a:cxn ang="0">
                <a:pos x="0" y="480"/>
              </a:cxn>
              <a:cxn ang="0">
                <a:pos x="0" y="448"/>
              </a:cxn>
              <a:cxn ang="0">
                <a:pos x="8" y="448"/>
              </a:cxn>
              <a:cxn ang="0">
                <a:pos x="8" y="480"/>
              </a:cxn>
              <a:cxn ang="0">
                <a:pos x="8" y="416"/>
              </a:cxn>
              <a:cxn ang="0">
                <a:pos x="0" y="416"/>
              </a:cxn>
              <a:cxn ang="0">
                <a:pos x="0" y="384"/>
              </a:cxn>
              <a:cxn ang="0">
                <a:pos x="8" y="384"/>
              </a:cxn>
              <a:cxn ang="0">
                <a:pos x="8" y="416"/>
              </a:cxn>
              <a:cxn ang="0">
                <a:pos x="8" y="352"/>
              </a:cxn>
              <a:cxn ang="0">
                <a:pos x="0" y="352"/>
              </a:cxn>
              <a:cxn ang="0">
                <a:pos x="0" y="320"/>
              </a:cxn>
              <a:cxn ang="0">
                <a:pos x="8" y="320"/>
              </a:cxn>
              <a:cxn ang="0">
                <a:pos x="8" y="352"/>
              </a:cxn>
              <a:cxn ang="0">
                <a:pos x="8" y="288"/>
              </a:cxn>
              <a:cxn ang="0">
                <a:pos x="0" y="288"/>
              </a:cxn>
              <a:cxn ang="0">
                <a:pos x="0" y="256"/>
              </a:cxn>
              <a:cxn ang="0">
                <a:pos x="8" y="256"/>
              </a:cxn>
              <a:cxn ang="0">
                <a:pos x="8" y="288"/>
              </a:cxn>
              <a:cxn ang="0">
                <a:pos x="8" y="224"/>
              </a:cxn>
              <a:cxn ang="0">
                <a:pos x="0" y="224"/>
              </a:cxn>
              <a:cxn ang="0">
                <a:pos x="0" y="192"/>
              </a:cxn>
              <a:cxn ang="0">
                <a:pos x="8" y="192"/>
              </a:cxn>
              <a:cxn ang="0">
                <a:pos x="8" y="224"/>
              </a:cxn>
              <a:cxn ang="0">
                <a:pos x="8" y="160"/>
              </a:cxn>
              <a:cxn ang="0">
                <a:pos x="0" y="160"/>
              </a:cxn>
              <a:cxn ang="0">
                <a:pos x="0" y="128"/>
              </a:cxn>
              <a:cxn ang="0">
                <a:pos x="8" y="128"/>
              </a:cxn>
              <a:cxn ang="0">
                <a:pos x="8" y="160"/>
              </a:cxn>
              <a:cxn ang="0">
                <a:pos x="8" y="96"/>
              </a:cxn>
              <a:cxn ang="0">
                <a:pos x="0" y="96"/>
              </a:cxn>
              <a:cxn ang="0">
                <a:pos x="0" y="64"/>
              </a:cxn>
              <a:cxn ang="0">
                <a:pos x="8" y="64"/>
              </a:cxn>
              <a:cxn ang="0">
                <a:pos x="8" y="96"/>
              </a:cxn>
              <a:cxn ang="0">
                <a:pos x="8" y="32"/>
              </a:cxn>
              <a:cxn ang="0">
                <a:pos x="0" y="32"/>
              </a:cxn>
              <a:cxn ang="0">
                <a:pos x="0" y="0"/>
              </a:cxn>
              <a:cxn ang="0">
                <a:pos x="8" y="0"/>
              </a:cxn>
              <a:cxn ang="0">
                <a:pos x="8" y="32"/>
              </a:cxn>
            </a:cxnLst>
            <a:rect l="0" t="0" r="r" b="b"/>
            <a:pathLst>
              <a:path w="8" h="609">
                <a:moveTo>
                  <a:pt x="8" y="609"/>
                </a:moveTo>
                <a:lnTo>
                  <a:pt x="0" y="609"/>
                </a:lnTo>
                <a:lnTo>
                  <a:pt x="0" y="577"/>
                </a:lnTo>
                <a:lnTo>
                  <a:pt x="8" y="577"/>
                </a:lnTo>
                <a:lnTo>
                  <a:pt x="8" y="609"/>
                </a:lnTo>
                <a:close/>
                <a:moveTo>
                  <a:pt x="8" y="545"/>
                </a:moveTo>
                <a:lnTo>
                  <a:pt x="0" y="545"/>
                </a:lnTo>
                <a:lnTo>
                  <a:pt x="0" y="512"/>
                </a:lnTo>
                <a:lnTo>
                  <a:pt x="8" y="512"/>
                </a:lnTo>
                <a:lnTo>
                  <a:pt x="8" y="545"/>
                </a:lnTo>
                <a:close/>
                <a:moveTo>
                  <a:pt x="8" y="480"/>
                </a:moveTo>
                <a:lnTo>
                  <a:pt x="0" y="480"/>
                </a:lnTo>
                <a:lnTo>
                  <a:pt x="0" y="448"/>
                </a:lnTo>
                <a:lnTo>
                  <a:pt x="8" y="448"/>
                </a:lnTo>
                <a:lnTo>
                  <a:pt x="8" y="480"/>
                </a:lnTo>
                <a:close/>
                <a:moveTo>
                  <a:pt x="8" y="416"/>
                </a:moveTo>
                <a:lnTo>
                  <a:pt x="0" y="416"/>
                </a:lnTo>
                <a:lnTo>
                  <a:pt x="0" y="384"/>
                </a:lnTo>
                <a:lnTo>
                  <a:pt x="8" y="384"/>
                </a:lnTo>
                <a:lnTo>
                  <a:pt x="8" y="416"/>
                </a:lnTo>
                <a:close/>
                <a:moveTo>
                  <a:pt x="8" y="352"/>
                </a:moveTo>
                <a:lnTo>
                  <a:pt x="0" y="352"/>
                </a:lnTo>
                <a:lnTo>
                  <a:pt x="0" y="320"/>
                </a:lnTo>
                <a:lnTo>
                  <a:pt x="8" y="320"/>
                </a:lnTo>
                <a:lnTo>
                  <a:pt x="8" y="352"/>
                </a:lnTo>
                <a:close/>
                <a:moveTo>
                  <a:pt x="8" y="288"/>
                </a:moveTo>
                <a:lnTo>
                  <a:pt x="0" y="288"/>
                </a:lnTo>
                <a:lnTo>
                  <a:pt x="0" y="256"/>
                </a:lnTo>
                <a:lnTo>
                  <a:pt x="8" y="256"/>
                </a:lnTo>
                <a:lnTo>
                  <a:pt x="8" y="288"/>
                </a:lnTo>
                <a:close/>
                <a:moveTo>
                  <a:pt x="8" y="224"/>
                </a:moveTo>
                <a:lnTo>
                  <a:pt x="0" y="224"/>
                </a:lnTo>
                <a:lnTo>
                  <a:pt x="0" y="192"/>
                </a:lnTo>
                <a:lnTo>
                  <a:pt x="8" y="192"/>
                </a:lnTo>
                <a:lnTo>
                  <a:pt x="8" y="224"/>
                </a:lnTo>
                <a:close/>
                <a:moveTo>
                  <a:pt x="8" y="160"/>
                </a:moveTo>
                <a:lnTo>
                  <a:pt x="0" y="160"/>
                </a:lnTo>
                <a:lnTo>
                  <a:pt x="0" y="128"/>
                </a:lnTo>
                <a:lnTo>
                  <a:pt x="8" y="128"/>
                </a:lnTo>
                <a:lnTo>
                  <a:pt x="8" y="160"/>
                </a:lnTo>
                <a:close/>
                <a:moveTo>
                  <a:pt x="8" y="96"/>
                </a:moveTo>
                <a:lnTo>
                  <a:pt x="0" y="96"/>
                </a:lnTo>
                <a:lnTo>
                  <a:pt x="0" y="64"/>
                </a:lnTo>
                <a:lnTo>
                  <a:pt x="8" y="64"/>
                </a:lnTo>
                <a:lnTo>
                  <a:pt x="8" y="96"/>
                </a:lnTo>
                <a:close/>
                <a:moveTo>
                  <a:pt x="8" y="32"/>
                </a:moveTo>
                <a:lnTo>
                  <a:pt x="0" y="32"/>
                </a:lnTo>
                <a:lnTo>
                  <a:pt x="0" y="0"/>
                </a:lnTo>
                <a:lnTo>
                  <a:pt x="8" y="0"/>
                </a:lnTo>
                <a:lnTo>
                  <a:pt x="8" y="32"/>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1" name="Rectangle 50">
            <a:extLst>
              <a:ext uri="{FF2B5EF4-FFF2-40B4-BE49-F238E27FC236}">
                <a16:creationId xmlns:a16="http://schemas.microsoft.com/office/drawing/2014/main" id="{7AA64987-31D8-4C3F-9E4C-8141E1640497}"/>
              </a:ext>
            </a:extLst>
          </p:cNvPr>
          <p:cNvSpPr>
            <a:spLocks noChangeArrowheads="1"/>
          </p:cNvSpPr>
          <p:nvPr/>
        </p:nvSpPr>
        <p:spPr bwMode="auto">
          <a:xfrm>
            <a:off x="7670341" y="2328773"/>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2" name="Oval 51">
            <a:extLst>
              <a:ext uri="{FF2B5EF4-FFF2-40B4-BE49-F238E27FC236}">
                <a16:creationId xmlns:a16="http://schemas.microsoft.com/office/drawing/2014/main" id="{E3FA165E-477D-400D-B295-758203B359B2}"/>
              </a:ext>
            </a:extLst>
          </p:cNvPr>
          <p:cNvSpPr>
            <a:spLocks noChangeArrowheads="1"/>
          </p:cNvSpPr>
          <p:nvPr/>
        </p:nvSpPr>
        <p:spPr bwMode="auto">
          <a:xfrm>
            <a:off x="7636083" y="2287663"/>
            <a:ext cx="85645" cy="83933"/>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3" name="Rectangle 52">
            <a:extLst>
              <a:ext uri="{FF2B5EF4-FFF2-40B4-BE49-F238E27FC236}">
                <a16:creationId xmlns:a16="http://schemas.microsoft.com/office/drawing/2014/main" id="{6EFDF51F-ADD1-478E-B72A-E334EAA27B77}"/>
              </a:ext>
            </a:extLst>
          </p:cNvPr>
          <p:cNvSpPr>
            <a:spLocks noChangeArrowheads="1"/>
          </p:cNvSpPr>
          <p:nvPr/>
        </p:nvSpPr>
        <p:spPr bwMode="auto">
          <a:xfrm>
            <a:off x="3196261" y="4127311"/>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4" name="Freeform 53">
            <a:extLst>
              <a:ext uri="{FF2B5EF4-FFF2-40B4-BE49-F238E27FC236}">
                <a16:creationId xmlns:a16="http://schemas.microsoft.com/office/drawing/2014/main" id="{CF07C556-9C88-4475-8D3B-13551724252A}"/>
              </a:ext>
            </a:extLst>
          </p:cNvPr>
          <p:cNvSpPr>
            <a:spLocks noEditPoints="1"/>
          </p:cNvSpPr>
          <p:nvPr/>
        </p:nvSpPr>
        <p:spPr bwMode="auto">
          <a:xfrm>
            <a:off x="3196261" y="4209531"/>
            <a:ext cx="13703" cy="1044865"/>
          </a:xfrm>
          <a:custGeom>
            <a:avLst/>
            <a:gdLst/>
            <a:ahLst/>
            <a:cxnLst>
              <a:cxn ang="0">
                <a:pos x="8" y="32"/>
              </a:cxn>
              <a:cxn ang="0">
                <a:pos x="0" y="32"/>
              </a:cxn>
              <a:cxn ang="0">
                <a:pos x="0" y="0"/>
              </a:cxn>
              <a:cxn ang="0">
                <a:pos x="8" y="0"/>
              </a:cxn>
              <a:cxn ang="0">
                <a:pos x="8" y="32"/>
              </a:cxn>
              <a:cxn ang="0">
                <a:pos x="8" y="97"/>
              </a:cxn>
              <a:cxn ang="0">
                <a:pos x="0" y="97"/>
              </a:cxn>
              <a:cxn ang="0">
                <a:pos x="0" y="65"/>
              </a:cxn>
              <a:cxn ang="0">
                <a:pos x="8" y="65"/>
              </a:cxn>
              <a:cxn ang="0">
                <a:pos x="8" y="97"/>
              </a:cxn>
              <a:cxn ang="0">
                <a:pos x="8" y="161"/>
              </a:cxn>
              <a:cxn ang="0">
                <a:pos x="0" y="161"/>
              </a:cxn>
              <a:cxn ang="0">
                <a:pos x="0" y="129"/>
              </a:cxn>
              <a:cxn ang="0">
                <a:pos x="8" y="129"/>
              </a:cxn>
              <a:cxn ang="0">
                <a:pos x="8" y="161"/>
              </a:cxn>
              <a:cxn ang="0">
                <a:pos x="8" y="225"/>
              </a:cxn>
              <a:cxn ang="0">
                <a:pos x="0" y="225"/>
              </a:cxn>
              <a:cxn ang="0">
                <a:pos x="0" y="193"/>
              </a:cxn>
              <a:cxn ang="0">
                <a:pos x="8" y="193"/>
              </a:cxn>
              <a:cxn ang="0">
                <a:pos x="8" y="225"/>
              </a:cxn>
              <a:cxn ang="0">
                <a:pos x="8" y="289"/>
              </a:cxn>
              <a:cxn ang="0">
                <a:pos x="0" y="289"/>
              </a:cxn>
              <a:cxn ang="0">
                <a:pos x="0" y="257"/>
              </a:cxn>
              <a:cxn ang="0">
                <a:pos x="8" y="257"/>
              </a:cxn>
              <a:cxn ang="0">
                <a:pos x="8" y="289"/>
              </a:cxn>
              <a:cxn ang="0">
                <a:pos x="8" y="353"/>
              </a:cxn>
              <a:cxn ang="0">
                <a:pos x="0" y="353"/>
              </a:cxn>
              <a:cxn ang="0">
                <a:pos x="0" y="321"/>
              </a:cxn>
              <a:cxn ang="0">
                <a:pos x="8" y="321"/>
              </a:cxn>
              <a:cxn ang="0">
                <a:pos x="8" y="353"/>
              </a:cxn>
              <a:cxn ang="0">
                <a:pos x="8" y="417"/>
              </a:cxn>
              <a:cxn ang="0">
                <a:pos x="0" y="417"/>
              </a:cxn>
              <a:cxn ang="0">
                <a:pos x="0" y="385"/>
              </a:cxn>
              <a:cxn ang="0">
                <a:pos x="8" y="385"/>
              </a:cxn>
              <a:cxn ang="0">
                <a:pos x="8" y="417"/>
              </a:cxn>
              <a:cxn ang="0">
                <a:pos x="8" y="481"/>
              </a:cxn>
              <a:cxn ang="0">
                <a:pos x="0" y="481"/>
              </a:cxn>
              <a:cxn ang="0">
                <a:pos x="0" y="449"/>
              </a:cxn>
              <a:cxn ang="0">
                <a:pos x="8" y="449"/>
              </a:cxn>
              <a:cxn ang="0">
                <a:pos x="8" y="481"/>
              </a:cxn>
              <a:cxn ang="0">
                <a:pos x="8" y="545"/>
              </a:cxn>
              <a:cxn ang="0">
                <a:pos x="0" y="545"/>
              </a:cxn>
              <a:cxn ang="0">
                <a:pos x="0" y="513"/>
              </a:cxn>
              <a:cxn ang="0">
                <a:pos x="8" y="513"/>
              </a:cxn>
              <a:cxn ang="0">
                <a:pos x="8" y="545"/>
              </a:cxn>
              <a:cxn ang="0">
                <a:pos x="8" y="610"/>
              </a:cxn>
              <a:cxn ang="0">
                <a:pos x="0" y="610"/>
              </a:cxn>
              <a:cxn ang="0">
                <a:pos x="0" y="577"/>
              </a:cxn>
              <a:cxn ang="0">
                <a:pos x="8" y="577"/>
              </a:cxn>
              <a:cxn ang="0">
                <a:pos x="8" y="610"/>
              </a:cxn>
            </a:cxnLst>
            <a:rect l="0" t="0" r="r" b="b"/>
            <a:pathLst>
              <a:path w="8" h="610">
                <a:moveTo>
                  <a:pt x="8" y="32"/>
                </a:moveTo>
                <a:lnTo>
                  <a:pt x="0" y="32"/>
                </a:lnTo>
                <a:lnTo>
                  <a:pt x="0" y="0"/>
                </a:lnTo>
                <a:lnTo>
                  <a:pt x="8" y="0"/>
                </a:lnTo>
                <a:lnTo>
                  <a:pt x="8" y="32"/>
                </a:lnTo>
                <a:close/>
                <a:moveTo>
                  <a:pt x="8" y="97"/>
                </a:moveTo>
                <a:lnTo>
                  <a:pt x="0" y="97"/>
                </a:lnTo>
                <a:lnTo>
                  <a:pt x="0" y="65"/>
                </a:lnTo>
                <a:lnTo>
                  <a:pt x="8" y="65"/>
                </a:lnTo>
                <a:lnTo>
                  <a:pt x="8" y="97"/>
                </a:lnTo>
                <a:close/>
                <a:moveTo>
                  <a:pt x="8" y="161"/>
                </a:moveTo>
                <a:lnTo>
                  <a:pt x="0" y="161"/>
                </a:lnTo>
                <a:lnTo>
                  <a:pt x="0" y="129"/>
                </a:lnTo>
                <a:lnTo>
                  <a:pt x="8" y="129"/>
                </a:lnTo>
                <a:lnTo>
                  <a:pt x="8" y="161"/>
                </a:lnTo>
                <a:close/>
                <a:moveTo>
                  <a:pt x="8" y="225"/>
                </a:moveTo>
                <a:lnTo>
                  <a:pt x="0" y="225"/>
                </a:lnTo>
                <a:lnTo>
                  <a:pt x="0" y="193"/>
                </a:lnTo>
                <a:lnTo>
                  <a:pt x="8" y="193"/>
                </a:lnTo>
                <a:lnTo>
                  <a:pt x="8" y="225"/>
                </a:lnTo>
                <a:close/>
                <a:moveTo>
                  <a:pt x="8" y="289"/>
                </a:moveTo>
                <a:lnTo>
                  <a:pt x="0" y="289"/>
                </a:lnTo>
                <a:lnTo>
                  <a:pt x="0" y="257"/>
                </a:lnTo>
                <a:lnTo>
                  <a:pt x="8" y="257"/>
                </a:lnTo>
                <a:lnTo>
                  <a:pt x="8" y="289"/>
                </a:lnTo>
                <a:close/>
                <a:moveTo>
                  <a:pt x="8" y="353"/>
                </a:moveTo>
                <a:lnTo>
                  <a:pt x="0" y="353"/>
                </a:lnTo>
                <a:lnTo>
                  <a:pt x="0" y="321"/>
                </a:lnTo>
                <a:lnTo>
                  <a:pt x="8" y="321"/>
                </a:lnTo>
                <a:lnTo>
                  <a:pt x="8" y="353"/>
                </a:lnTo>
                <a:close/>
                <a:moveTo>
                  <a:pt x="8" y="417"/>
                </a:moveTo>
                <a:lnTo>
                  <a:pt x="0" y="417"/>
                </a:lnTo>
                <a:lnTo>
                  <a:pt x="0" y="385"/>
                </a:lnTo>
                <a:lnTo>
                  <a:pt x="8" y="385"/>
                </a:lnTo>
                <a:lnTo>
                  <a:pt x="8" y="417"/>
                </a:lnTo>
                <a:close/>
                <a:moveTo>
                  <a:pt x="8" y="481"/>
                </a:moveTo>
                <a:lnTo>
                  <a:pt x="0" y="481"/>
                </a:lnTo>
                <a:lnTo>
                  <a:pt x="0" y="449"/>
                </a:lnTo>
                <a:lnTo>
                  <a:pt x="8" y="449"/>
                </a:lnTo>
                <a:lnTo>
                  <a:pt x="8" y="481"/>
                </a:lnTo>
                <a:close/>
                <a:moveTo>
                  <a:pt x="8" y="545"/>
                </a:moveTo>
                <a:lnTo>
                  <a:pt x="0" y="545"/>
                </a:lnTo>
                <a:lnTo>
                  <a:pt x="0" y="513"/>
                </a:lnTo>
                <a:lnTo>
                  <a:pt x="8" y="513"/>
                </a:lnTo>
                <a:lnTo>
                  <a:pt x="8" y="545"/>
                </a:lnTo>
                <a:close/>
                <a:moveTo>
                  <a:pt x="8" y="610"/>
                </a:moveTo>
                <a:lnTo>
                  <a:pt x="0" y="610"/>
                </a:lnTo>
                <a:lnTo>
                  <a:pt x="0" y="577"/>
                </a:lnTo>
                <a:lnTo>
                  <a:pt x="8" y="577"/>
                </a:lnTo>
                <a:lnTo>
                  <a:pt x="8" y="610"/>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5" name="Rectangle 54">
            <a:extLst>
              <a:ext uri="{FF2B5EF4-FFF2-40B4-BE49-F238E27FC236}">
                <a16:creationId xmlns:a16="http://schemas.microsoft.com/office/drawing/2014/main" id="{C2B57C50-B0E6-4A94-ACE5-18A9F898EE26}"/>
              </a:ext>
            </a:extLst>
          </p:cNvPr>
          <p:cNvSpPr>
            <a:spLocks noChangeArrowheads="1"/>
          </p:cNvSpPr>
          <p:nvPr/>
        </p:nvSpPr>
        <p:spPr bwMode="auto">
          <a:xfrm>
            <a:off x="3196261" y="5309209"/>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6" name="Oval 55">
            <a:extLst>
              <a:ext uri="{FF2B5EF4-FFF2-40B4-BE49-F238E27FC236}">
                <a16:creationId xmlns:a16="http://schemas.microsoft.com/office/drawing/2014/main" id="{684C833A-68D6-43E1-A79D-EF6608EAF444}"/>
              </a:ext>
            </a:extLst>
          </p:cNvPr>
          <p:cNvSpPr>
            <a:spLocks noChangeArrowheads="1"/>
          </p:cNvSpPr>
          <p:nvPr/>
        </p:nvSpPr>
        <p:spPr bwMode="auto">
          <a:xfrm>
            <a:off x="3162003" y="5292079"/>
            <a:ext cx="85645" cy="85645"/>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7" name="Rectangle 56">
            <a:extLst>
              <a:ext uri="{FF2B5EF4-FFF2-40B4-BE49-F238E27FC236}">
                <a16:creationId xmlns:a16="http://schemas.microsoft.com/office/drawing/2014/main" id="{9D591104-F680-4726-8118-9249CE427EB3}"/>
              </a:ext>
            </a:extLst>
          </p:cNvPr>
          <p:cNvSpPr>
            <a:spLocks noChangeArrowheads="1"/>
          </p:cNvSpPr>
          <p:nvPr/>
        </p:nvSpPr>
        <p:spPr bwMode="auto">
          <a:xfrm>
            <a:off x="6212668" y="4127311"/>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8" name="Freeform 57">
            <a:extLst>
              <a:ext uri="{FF2B5EF4-FFF2-40B4-BE49-F238E27FC236}">
                <a16:creationId xmlns:a16="http://schemas.microsoft.com/office/drawing/2014/main" id="{2617BB06-ABF0-44DA-8A24-AC1D382A0A3B}"/>
              </a:ext>
            </a:extLst>
          </p:cNvPr>
          <p:cNvSpPr>
            <a:spLocks noEditPoints="1"/>
          </p:cNvSpPr>
          <p:nvPr/>
        </p:nvSpPr>
        <p:spPr bwMode="auto">
          <a:xfrm>
            <a:off x="6212668" y="4209531"/>
            <a:ext cx="13703" cy="1044865"/>
          </a:xfrm>
          <a:custGeom>
            <a:avLst/>
            <a:gdLst/>
            <a:ahLst/>
            <a:cxnLst>
              <a:cxn ang="0">
                <a:pos x="8" y="32"/>
              </a:cxn>
              <a:cxn ang="0">
                <a:pos x="0" y="32"/>
              </a:cxn>
              <a:cxn ang="0">
                <a:pos x="0" y="0"/>
              </a:cxn>
              <a:cxn ang="0">
                <a:pos x="8" y="0"/>
              </a:cxn>
              <a:cxn ang="0">
                <a:pos x="8" y="32"/>
              </a:cxn>
              <a:cxn ang="0">
                <a:pos x="8" y="97"/>
              </a:cxn>
              <a:cxn ang="0">
                <a:pos x="0" y="97"/>
              </a:cxn>
              <a:cxn ang="0">
                <a:pos x="0" y="65"/>
              </a:cxn>
              <a:cxn ang="0">
                <a:pos x="8" y="65"/>
              </a:cxn>
              <a:cxn ang="0">
                <a:pos x="8" y="97"/>
              </a:cxn>
              <a:cxn ang="0">
                <a:pos x="8" y="161"/>
              </a:cxn>
              <a:cxn ang="0">
                <a:pos x="0" y="161"/>
              </a:cxn>
              <a:cxn ang="0">
                <a:pos x="0" y="129"/>
              </a:cxn>
              <a:cxn ang="0">
                <a:pos x="8" y="129"/>
              </a:cxn>
              <a:cxn ang="0">
                <a:pos x="8" y="161"/>
              </a:cxn>
              <a:cxn ang="0">
                <a:pos x="8" y="225"/>
              </a:cxn>
              <a:cxn ang="0">
                <a:pos x="0" y="225"/>
              </a:cxn>
              <a:cxn ang="0">
                <a:pos x="0" y="193"/>
              </a:cxn>
              <a:cxn ang="0">
                <a:pos x="8" y="193"/>
              </a:cxn>
              <a:cxn ang="0">
                <a:pos x="8" y="225"/>
              </a:cxn>
              <a:cxn ang="0">
                <a:pos x="8" y="289"/>
              </a:cxn>
              <a:cxn ang="0">
                <a:pos x="0" y="289"/>
              </a:cxn>
              <a:cxn ang="0">
                <a:pos x="0" y="257"/>
              </a:cxn>
              <a:cxn ang="0">
                <a:pos x="8" y="257"/>
              </a:cxn>
              <a:cxn ang="0">
                <a:pos x="8" y="289"/>
              </a:cxn>
              <a:cxn ang="0">
                <a:pos x="8" y="353"/>
              </a:cxn>
              <a:cxn ang="0">
                <a:pos x="0" y="353"/>
              </a:cxn>
              <a:cxn ang="0">
                <a:pos x="0" y="321"/>
              </a:cxn>
              <a:cxn ang="0">
                <a:pos x="8" y="321"/>
              </a:cxn>
              <a:cxn ang="0">
                <a:pos x="8" y="353"/>
              </a:cxn>
              <a:cxn ang="0">
                <a:pos x="8" y="417"/>
              </a:cxn>
              <a:cxn ang="0">
                <a:pos x="0" y="417"/>
              </a:cxn>
              <a:cxn ang="0">
                <a:pos x="0" y="385"/>
              </a:cxn>
              <a:cxn ang="0">
                <a:pos x="8" y="385"/>
              </a:cxn>
              <a:cxn ang="0">
                <a:pos x="8" y="417"/>
              </a:cxn>
              <a:cxn ang="0">
                <a:pos x="8" y="481"/>
              </a:cxn>
              <a:cxn ang="0">
                <a:pos x="0" y="481"/>
              </a:cxn>
              <a:cxn ang="0">
                <a:pos x="0" y="449"/>
              </a:cxn>
              <a:cxn ang="0">
                <a:pos x="8" y="449"/>
              </a:cxn>
              <a:cxn ang="0">
                <a:pos x="8" y="481"/>
              </a:cxn>
              <a:cxn ang="0">
                <a:pos x="8" y="545"/>
              </a:cxn>
              <a:cxn ang="0">
                <a:pos x="0" y="545"/>
              </a:cxn>
              <a:cxn ang="0">
                <a:pos x="0" y="513"/>
              </a:cxn>
              <a:cxn ang="0">
                <a:pos x="8" y="513"/>
              </a:cxn>
              <a:cxn ang="0">
                <a:pos x="8" y="545"/>
              </a:cxn>
              <a:cxn ang="0">
                <a:pos x="8" y="610"/>
              </a:cxn>
              <a:cxn ang="0">
                <a:pos x="0" y="610"/>
              </a:cxn>
              <a:cxn ang="0">
                <a:pos x="0" y="577"/>
              </a:cxn>
              <a:cxn ang="0">
                <a:pos x="8" y="577"/>
              </a:cxn>
              <a:cxn ang="0">
                <a:pos x="8" y="610"/>
              </a:cxn>
            </a:cxnLst>
            <a:rect l="0" t="0" r="r" b="b"/>
            <a:pathLst>
              <a:path w="8" h="610">
                <a:moveTo>
                  <a:pt x="8" y="32"/>
                </a:moveTo>
                <a:lnTo>
                  <a:pt x="0" y="32"/>
                </a:lnTo>
                <a:lnTo>
                  <a:pt x="0" y="0"/>
                </a:lnTo>
                <a:lnTo>
                  <a:pt x="8" y="0"/>
                </a:lnTo>
                <a:lnTo>
                  <a:pt x="8" y="32"/>
                </a:lnTo>
                <a:close/>
                <a:moveTo>
                  <a:pt x="8" y="97"/>
                </a:moveTo>
                <a:lnTo>
                  <a:pt x="0" y="97"/>
                </a:lnTo>
                <a:lnTo>
                  <a:pt x="0" y="65"/>
                </a:lnTo>
                <a:lnTo>
                  <a:pt x="8" y="65"/>
                </a:lnTo>
                <a:lnTo>
                  <a:pt x="8" y="97"/>
                </a:lnTo>
                <a:close/>
                <a:moveTo>
                  <a:pt x="8" y="161"/>
                </a:moveTo>
                <a:lnTo>
                  <a:pt x="0" y="161"/>
                </a:lnTo>
                <a:lnTo>
                  <a:pt x="0" y="129"/>
                </a:lnTo>
                <a:lnTo>
                  <a:pt x="8" y="129"/>
                </a:lnTo>
                <a:lnTo>
                  <a:pt x="8" y="161"/>
                </a:lnTo>
                <a:close/>
                <a:moveTo>
                  <a:pt x="8" y="225"/>
                </a:moveTo>
                <a:lnTo>
                  <a:pt x="0" y="225"/>
                </a:lnTo>
                <a:lnTo>
                  <a:pt x="0" y="193"/>
                </a:lnTo>
                <a:lnTo>
                  <a:pt x="8" y="193"/>
                </a:lnTo>
                <a:lnTo>
                  <a:pt x="8" y="225"/>
                </a:lnTo>
                <a:close/>
                <a:moveTo>
                  <a:pt x="8" y="289"/>
                </a:moveTo>
                <a:lnTo>
                  <a:pt x="0" y="289"/>
                </a:lnTo>
                <a:lnTo>
                  <a:pt x="0" y="257"/>
                </a:lnTo>
                <a:lnTo>
                  <a:pt x="8" y="257"/>
                </a:lnTo>
                <a:lnTo>
                  <a:pt x="8" y="289"/>
                </a:lnTo>
                <a:close/>
                <a:moveTo>
                  <a:pt x="8" y="353"/>
                </a:moveTo>
                <a:lnTo>
                  <a:pt x="0" y="353"/>
                </a:lnTo>
                <a:lnTo>
                  <a:pt x="0" y="321"/>
                </a:lnTo>
                <a:lnTo>
                  <a:pt x="8" y="321"/>
                </a:lnTo>
                <a:lnTo>
                  <a:pt x="8" y="353"/>
                </a:lnTo>
                <a:close/>
                <a:moveTo>
                  <a:pt x="8" y="417"/>
                </a:moveTo>
                <a:lnTo>
                  <a:pt x="0" y="417"/>
                </a:lnTo>
                <a:lnTo>
                  <a:pt x="0" y="385"/>
                </a:lnTo>
                <a:lnTo>
                  <a:pt x="8" y="385"/>
                </a:lnTo>
                <a:lnTo>
                  <a:pt x="8" y="417"/>
                </a:lnTo>
                <a:close/>
                <a:moveTo>
                  <a:pt x="8" y="481"/>
                </a:moveTo>
                <a:lnTo>
                  <a:pt x="0" y="481"/>
                </a:lnTo>
                <a:lnTo>
                  <a:pt x="0" y="449"/>
                </a:lnTo>
                <a:lnTo>
                  <a:pt x="8" y="449"/>
                </a:lnTo>
                <a:lnTo>
                  <a:pt x="8" y="481"/>
                </a:lnTo>
                <a:close/>
                <a:moveTo>
                  <a:pt x="8" y="545"/>
                </a:moveTo>
                <a:lnTo>
                  <a:pt x="0" y="545"/>
                </a:lnTo>
                <a:lnTo>
                  <a:pt x="0" y="513"/>
                </a:lnTo>
                <a:lnTo>
                  <a:pt x="8" y="513"/>
                </a:lnTo>
                <a:lnTo>
                  <a:pt x="8" y="545"/>
                </a:lnTo>
                <a:close/>
                <a:moveTo>
                  <a:pt x="8" y="610"/>
                </a:moveTo>
                <a:lnTo>
                  <a:pt x="0" y="610"/>
                </a:lnTo>
                <a:lnTo>
                  <a:pt x="0" y="577"/>
                </a:lnTo>
                <a:lnTo>
                  <a:pt x="8" y="577"/>
                </a:lnTo>
                <a:lnTo>
                  <a:pt x="8" y="610"/>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29" name="Rectangle 58">
            <a:extLst>
              <a:ext uri="{FF2B5EF4-FFF2-40B4-BE49-F238E27FC236}">
                <a16:creationId xmlns:a16="http://schemas.microsoft.com/office/drawing/2014/main" id="{B3CE354F-D149-4F8C-B4C1-6C9FAC217C0C}"/>
              </a:ext>
            </a:extLst>
          </p:cNvPr>
          <p:cNvSpPr>
            <a:spLocks noChangeArrowheads="1"/>
          </p:cNvSpPr>
          <p:nvPr/>
        </p:nvSpPr>
        <p:spPr bwMode="auto">
          <a:xfrm>
            <a:off x="6212668" y="5309209"/>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0" name="Oval 59">
            <a:extLst>
              <a:ext uri="{FF2B5EF4-FFF2-40B4-BE49-F238E27FC236}">
                <a16:creationId xmlns:a16="http://schemas.microsoft.com/office/drawing/2014/main" id="{BA3EDC9A-C229-4474-94D4-90D9A8E9955F}"/>
              </a:ext>
            </a:extLst>
          </p:cNvPr>
          <p:cNvSpPr>
            <a:spLocks noChangeArrowheads="1"/>
          </p:cNvSpPr>
          <p:nvPr/>
        </p:nvSpPr>
        <p:spPr bwMode="auto">
          <a:xfrm>
            <a:off x="6178411" y="5292079"/>
            <a:ext cx="85645" cy="85645"/>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1" name="Rectangle 60">
            <a:extLst>
              <a:ext uri="{FF2B5EF4-FFF2-40B4-BE49-F238E27FC236}">
                <a16:creationId xmlns:a16="http://schemas.microsoft.com/office/drawing/2014/main" id="{7162900E-706D-458B-907C-940C3D4DFD47}"/>
              </a:ext>
            </a:extLst>
          </p:cNvPr>
          <p:cNvSpPr>
            <a:spLocks noChangeArrowheads="1"/>
          </p:cNvSpPr>
          <p:nvPr/>
        </p:nvSpPr>
        <p:spPr bwMode="auto">
          <a:xfrm>
            <a:off x="9230788" y="4127311"/>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2" name="Freeform 61">
            <a:extLst>
              <a:ext uri="{FF2B5EF4-FFF2-40B4-BE49-F238E27FC236}">
                <a16:creationId xmlns:a16="http://schemas.microsoft.com/office/drawing/2014/main" id="{567EAD10-5ADD-456E-8B86-508A14212260}"/>
              </a:ext>
            </a:extLst>
          </p:cNvPr>
          <p:cNvSpPr>
            <a:spLocks noEditPoints="1"/>
          </p:cNvSpPr>
          <p:nvPr/>
        </p:nvSpPr>
        <p:spPr bwMode="auto">
          <a:xfrm>
            <a:off x="9230788" y="4209531"/>
            <a:ext cx="13703" cy="1044865"/>
          </a:xfrm>
          <a:custGeom>
            <a:avLst/>
            <a:gdLst/>
            <a:ahLst/>
            <a:cxnLst>
              <a:cxn ang="0">
                <a:pos x="8" y="32"/>
              </a:cxn>
              <a:cxn ang="0">
                <a:pos x="0" y="32"/>
              </a:cxn>
              <a:cxn ang="0">
                <a:pos x="0" y="0"/>
              </a:cxn>
              <a:cxn ang="0">
                <a:pos x="8" y="0"/>
              </a:cxn>
              <a:cxn ang="0">
                <a:pos x="8" y="32"/>
              </a:cxn>
              <a:cxn ang="0">
                <a:pos x="8" y="97"/>
              </a:cxn>
              <a:cxn ang="0">
                <a:pos x="0" y="97"/>
              </a:cxn>
              <a:cxn ang="0">
                <a:pos x="0" y="65"/>
              </a:cxn>
              <a:cxn ang="0">
                <a:pos x="8" y="65"/>
              </a:cxn>
              <a:cxn ang="0">
                <a:pos x="8" y="97"/>
              </a:cxn>
              <a:cxn ang="0">
                <a:pos x="8" y="161"/>
              </a:cxn>
              <a:cxn ang="0">
                <a:pos x="0" y="161"/>
              </a:cxn>
              <a:cxn ang="0">
                <a:pos x="0" y="129"/>
              </a:cxn>
              <a:cxn ang="0">
                <a:pos x="8" y="129"/>
              </a:cxn>
              <a:cxn ang="0">
                <a:pos x="8" y="161"/>
              </a:cxn>
              <a:cxn ang="0">
                <a:pos x="8" y="225"/>
              </a:cxn>
              <a:cxn ang="0">
                <a:pos x="0" y="225"/>
              </a:cxn>
              <a:cxn ang="0">
                <a:pos x="0" y="193"/>
              </a:cxn>
              <a:cxn ang="0">
                <a:pos x="8" y="193"/>
              </a:cxn>
              <a:cxn ang="0">
                <a:pos x="8" y="225"/>
              </a:cxn>
              <a:cxn ang="0">
                <a:pos x="8" y="289"/>
              </a:cxn>
              <a:cxn ang="0">
                <a:pos x="0" y="289"/>
              </a:cxn>
              <a:cxn ang="0">
                <a:pos x="0" y="257"/>
              </a:cxn>
              <a:cxn ang="0">
                <a:pos x="8" y="257"/>
              </a:cxn>
              <a:cxn ang="0">
                <a:pos x="8" y="289"/>
              </a:cxn>
              <a:cxn ang="0">
                <a:pos x="8" y="353"/>
              </a:cxn>
              <a:cxn ang="0">
                <a:pos x="0" y="353"/>
              </a:cxn>
              <a:cxn ang="0">
                <a:pos x="0" y="321"/>
              </a:cxn>
              <a:cxn ang="0">
                <a:pos x="8" y="321"/>
              </a:cxn>
              <a:cxn ang="0">
                <a:pos x="8" y="353"/>
              </a:cxn>
              <a:cxn ang="0">
                <a:pos x="8" y="417"/>
              </a:cxn>
              <a:cxn ang="0">
                <a:pos x="0" y="417"/>
              </a:cxn>
              <a:cxn ang="0">
                <a:pos x="0" y="385"/>
              </a:cxn>
              <a:cxn ang="0">
                <a:pos x="8" y="385"/>
              </a:cxn>
              <a:cxn ang="0">
                <a:pos x="8" y="417"/>
              </a:cxn>
              <a:cxn ang="0">
                <a:pos x="8" y="481"/>
              </a:cxn>
              <a:cxn ang="0">
                <a:pos x="0" y="481"/>
              </a:cxn>
              <a:cxn ang="0">
                <a:pos x="0" y="449"/>
              </a:cxn>
              <a:cxn ang="0">
                <a:pos x="8" y="449"/>
              </a:cxn>
              <a:cxn ang="0">
                <a:pos x="8" y="481"/>
              </a:cxn>
              <a:cxn ang="0">
                <a:pos x="8" y="545"/>
              </a:cxn>
              <a:cxn ang="0">
                <a:pos x="0" y="545"/>
              </a:cxn>
              <a:cxn ang="0">
                <a:pos x="0" y="513"/>
              </a:cxn>
              <a:cxn ang="0">
                <a:pos x="8" y="513"/>
              </a:cxn>
              <a:cxn ang="0">
                <a:pos x="8" y="545"/>
              </a:cxn>
              <a:cxn ang="0">
                <a:pos x="8" y="610"/>
              </a:cxn>
              <a:cxn ang="0">
                <a:pos x="0" y="610"/>
              </a:cxn>
              <a:cxn ang="0">
                <a:pos x="0" y="577"/>
              </a:cxn>
              <a:cxn ang="0">
                <a:pos x="8" y="577"/>
              </a:cxn>
              <a:cxn ang="0">
                <a:pos x="8" y="610"/>
              </a:cxn>
            </a:cxnLst>
            <a:rect l="0" t="0" r="r" b="b"/>
            <a:pathLst>
              <a:path w="8" h="610">
                <a:moveTo>
                  <a:pt x="8" y="32"/>
                </a:moveTo>
                <a:lnTo>
                  <a:pt x="0" y="32"/>
                </a:lnTo>
                <a:lnTo>
                  <a:pt x="0" y="0"/>
                </a:lnTo>
                <a:lnTo>
                  <a:pt x="8" y="0"/>
                </a:lnTo>
                <a:lnTo>
                  <a:pt x="8" y="32"/>
                </a:lnTo>
                <a:close/>
                <a:moveTo>
                  <a:pt x="8" y="97"/>
                </a:moveTo>
                <a:lnTo>
                  <a:pt x="0" y="97"/>
                </a:lnTo>
                <a:lnTo>
                  <a:pt x="0" y="65"/>
                </a:lnTo>
                <a:lnTo>
                  <a:pt x="8" y="65"/>
                </a:lnTo>
                <a:lnTo>
                  <a:pt x="8" y="97"/>
                </a:lnTo>
                <a:close/>
                <a:moveTo>
                  <a:pt x="8" y="161"/>
                </a:moveTo>
                <a:lnTo>
                  <a:pt x="0" y="161"/>
                </a:lnTo>
                <a:lnTo>
                  <a:pt x="0" y="129"/>
                </a:lnTo>
                <a:lnTo>
                  <a:pt x="8" y="129"/>
                </a:lnTo>
                <a:lnTo>
                  <a:pt x="8" y="161"/>
                </a:lnTo>
                <a:close/>
                <a:moveTo>
                  <a:pt x="8" y="225"/>
                </a:moveTo>
                <a:lnTo>
                  <a:pt x="0" y="225"/>
                </a:lnTo>
                <a:lnTo>
                  <a:pt x="0" y="193"/>
                </a:lnTo>
                <a:lnTo>
                  <a:pt x="8" y="193"/>
                </a:lnTo>
                <a:lnTo>
                  <a:pt x="8" y="225"/>
                </a:lnTo>
                <a:close/>
                <a:moveTo>
                  <a:pt x="8" y="289"/>
                </a:moveTo>
                <a:lnTo>
                  <a:pt x="0" y="289"/>
                </a:lnTo>
                <a:lnTo>
                  <a:pt x="0" y="257"/>
                </a:lnTo>
                <a:lnTo>
                  <a:pt x="8" y="257"/>
                </a:lnTo>
                <a:lnTo>
                  <a:pt x="8" y="289"/>
                </a:lnTo>
                <a:close/>
                <a:moveTo>
                  <a:pt x="8" y="353"/>
                </a:moveTo>
                <a:lnTo>
                  <a:pt x="0" y="353"/>
                </a:lnTo>
                <a:lnTo>
                  <a:pt x="0" y="321"/>
                </a:lnTo>
                <a:lnTo>
                  <a:pt x="8" y="321"/>
                </a:lnTo>
                <a:lnTo>
                  <a:pt x="8" y="353"/>
                </a:lnTo>
                <a:close/>
                <a:moveTo>
                  <a:pt x="8" y="417"/>
                </a:moveTo>
                <a:lnTo>
                  <a:pt x="0" y="417"/>
                </a:lnTo>
                <a:lnTo>
                  <a:pt x="0" y="385"/>
                </a:lnTo>
                <a:lnTo>
                  <a:pt x="8" y="385"/>
                </a:lnTo>
                <a:lnTo>
                  <a:pt x="8" y="417"/>
                </a:lnTo>
                <a:close/>
                <a:moveTo>
                  <a:pt x="8" y="481"/>
                </a:moveTo>
                <a:lnTo>
                  <a:pt x="0" y="481"/>
                </a:lnTo>
                <a:lnTo>
                  <a:pt x="0" y="449"/>
                </a:lnTo>
                <a:lnTo>
                  <a:pt x="8" y="449"/>
                </a:lnTo>
                <a:lnTo>
                  <a:pt x="8" y="481"/>
                </a:lnTo>
                <a:close/>
                <a:moveTo>
                  <a:pt x="8" y="545"/>
                </a:moveTo>
                <a:lnTo>
                  <a:pt x="0" y="545"/>
                </a:lnTo>
                <a:lnTo>
                  <a:pt x="0" y="513"/>
                </a:lnTo>
                <a:lnTo>
                  <a:pt x="8" y="513"/>
                </a:lnTo>
                <a:lnTo>
                  <a:pt x="8" y="545"/>
                </a:lnTo>
                <a:close/>
                <a:moveTo>
                  <a:pt x="8" y="610"/>
                </a:moveTo>
                <a:lnTo>
                  <a:pt x="0" y="610"/>
                </a:lnTo>
                <a:lnTo>
                  <a:pt x="0" y="577"/>
                </a:lnTo>
                <a:lnTo>
                  <a:pt x="8" y="577"/>
                </a:lnTo>
                <a:lnTo>
                  <a:pt x="8" y="610"/>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3" name="Rectangle 62">
            <a:extLst>
              <a:ext uri="{FF2B5EF4-FFF2-40B4-BE49-F238E27FC236}">
                <a16:creationId xmlns:a16="http://schemas.microsoft.com/office/drawing/2014/main" id="{FF0913D1-1134-453A-A4CF-0E0DE121379F}"/>
              </a:ext>
            </a:extLst>
          </p:cNvPr>
          <p:cNvSpPr>
            <a:spLocks noChangeArrowheads="1"/>
          </p:cNvSpPr>
          <p:nvPr/>
        </p:nvSpPr>
        <p:spPr bwMode="auto">
          <a:xfrm>
            <a:off x="9230788" y="5309209"/>
            <a:ext cx="13703" cy="27407"/>
          </a:xfrm>
          <a:prstGeom prst="rect">
            <a:avLst/>
          </a:prstGeom>
          <a:solidFill>
            <a:srgbClr val="646463"/>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4" name="Oval 63">
            <a:extLst>
              <a:ext uri="{FF2B5EF4-FFF2-40B4-BE49-F238E27FC236}">
                <a16:creationId xmlns:a16="http://schemas.microsoft.com/office/drawing/2014/main" id="{BD7C44C5-CE33-4BA8-8DB0-499888DB072E}"/>
              </a:ext>
            </a:extLst>
          </p:cNvPr>
          <p:cNvSpPr>
            <a:spLocks noChangeArrowheads="1"/>
          </p:cNvSpPr>
          <p:nvPr/>
        </p:nvSpPr>
        <p:spPr bwMode="auto">
          <a:xfrm>
            <a:off x="9196530" y="5292079"/>
            <a:ext cx="85645" cy="85645"/>
          </a:xfrm>
          <a:prstGeom prst="ellipse">
            <a:avLst/>
          </a:pr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5" name="Freeform 64">
            <a:extLst>
              <a:ext uri="{FF2B5EF4-FFF2-40B4-BE49-F238E27FC236}">
                <a16:creationId xmlns:a16="http://schemas.microsoft.com/office/drawing/2014/main" id="{EBCD6EB0-5DD4-4E5A-9064-2365DF71F9EA}"/>
              </a:ext>
            </a:extLst>
          </p:cNvPr>
          <p:cNvSpPr>
            <a:spLocks noEditPoints="1"/>
          </p:cNvSpPr>
          <p:nvPr/>
        </p:nvSpPr>
        <p:spPr bwMode="auto">
          <a:xfrm>
            <a:off x="1430267" y="4192402"/>
            <a:ext cx="431650" cy="457343"/>
          </a:xfrm>
          <a:custGeom>
            <a:avLst/>
            <a:gdLst/>
            <a:ahLst/>
            <a:cxnLst>
              <a:cxn ang="0">
                <a:pos x="120" y="11"/>
              </a:cxn>
              <a:cxn ang="0">
                <a:pos x="69" y="11"/>
              </a:cxn>
              <a:cxn ang="0">
                <a:pos x="70" y="8"/>
              </a:cxn>
              <a:cxn ang="0">
                <a:pos x="63" y="0"/>
              </a:cxn>
              <a:cxn ang="0">
                <a:pos x="56" y="8"/>
              </a:cxn>
              <a:cxn ang="0">
                <a:pos x="57" y="11"/>
              </a:cxn>
              <a:cxn ang="0">
                <a:pos x="6" y="11"/>
              </a:cxn>
              <a:cxn ang="0">
                <a:pos x="0" y="18"/>
              </a:cxn>
              <a:cxn ang="0">
                <a:pos x="0" y="93"/>
              </a:cxn>
              <a:cxn ang="0">
                <a:pos x="6" y="99"/>
              </a:cxn>
              <a:cxn ang="0">
                <a:pos x="47" y="99"/>
              </a:cxn>
              <a:cxn ang="0">
                <a:pos x="39" y="127"/>
              </a:cxn>
              <a:cxn ang="0">
                <a:pos x="42" y="132"/>
              </a:cxn>
              <a:cxn ang="0">
                <a:pos x="45" y="132"/>
              </a:cxn>
              <a:cxn ang="0">
                <a:pos x="50" y="129"/>
              </a:cxn>
              <a:cxn ang="0">
                <a:pos x="58" y="99"/>
              </a:cxn>
              <a:cxn ang="0">
                <a:pos x="68" y="99"/>
              </a:cxn>
              <a:cxn ang="0">
                <a:pos x="76" y="129"/>
              </a:cxn>
              <a:cxn ang="0">
                <a:pos x="81" y="132"/>
              </a:cxn>
              <a:cxn ang="0">
                <a:pos x="84" y="132"/>
              </a:cxn>
              <a:cxn ang="0">
                <a:pos x="87" y="127"/>
              </a:cxn>
              <a:cxn ang="0">
                <a:pos x="79" y="99"/>
              </a:cxn>
              <a:cxn ang="0">
                <a:pos x="120" y="99"/>
              </a:cxn>
              <a:cxn ang="0">
                <a:pos x="126" y="93"/>
              </a:cxn>
              <a:cxn ang="0">
                <a:pos x="126" y="18"/>
              </a:cxn>
              <a:cxn ang="0">
                <a:pos x="120" y="11"/>
              </a:cxn>
              <a:cxn ang="0">
                <a:pos x="114" y="86"/>
              </a:cxn>
              <a:cxn ang="0">
                <a:pos x="12" y="86"/>
              </a:cxn>
              <a:cxn ang="0">
                <a:pos x="12" y="23"/>
              </a:cxn>
              <a:cxn ang="0">
                <a:pos x="114" y="23"/>
              </a:cxn>
              <a:cxn ang="0">
                <a:pos x="114" y="86"/>
              </a:cxn>
              <a:cxn ang="0">
                <a:pos x="114" y="86"/>
              </a:cxn>
              <a:cxn ang="0">
                <a:pos x="114" y="86"/>
              </a:cxn>
            </a:cxnLst>
            <a:rect l="0" t="0" r="r" b="b"/>
            <a:pathLst>
              <a:path w="126" h="133">
                <a:moveTo>
                  <a:pt x="120" y="11"/>
                </a:moveTo>
                <a:cubicBezTo>
                  <a:pt x="69" y="11"/>
                  <a:pt x="69" y="11"/>
                  <a:pt x="69" y="11"/>
                </a:cubicBezTo>
                <a:cubicBezTo>
                  <a:pt x="70" y="10"/>
                  <a:pt x="70" y="9"/>
                  <a:pt x="70" y="8"/>
                </a:cubicBezTo>
                <a:cubicBezTo>
                  <a:pt x="70" y="4"/>
                  <a:pt x="67" y="0"/>
                  <a:pt x="63" y="0"/>
                </a:cubicBezTo>
                <a:cubicBezTo>
                  <a:pt x="59" y="0"/>
                  <a:pt x="56" y="4"/>
                  <a:pt x="56" y="8"/>
                </a:cubicBezTo>
                <a:cubicBezTo>
                  <a:pt x="56" y="9"/>
                  <a:pt x="56" y="10"/>
                  <a:pt x="57" y="11"/>
                </a:cubicBezTo>
                <a:cubicBezTo>
                  <a:pt x="6" y="11"/>
                  <a:pt x="6" y="11"/>
                  <a:pt x="6" y="11"/>
                </a:cubicBezTo>
                <a:cubicBezTo>
                  <a:pt x="3" y="11"/>
                  <a:pt x="0" y="14"/>
                  <a:pt x="0" y="18"/>
                </a:cubicBezTo>
                <a:cubicBezTo>
                  <a:pt x="0" y="93"/>
                  <a:pt x="0" y="93"/>
                  <a:pt x="0" y="93"/>
                </a:cubicBezTo>
                <a:cubicBezTo>
                  <a:pt x="0" y="96"/>
                  <a:pt x="3" y="99"/>
                  <a:pt x="6" y="99"/>
                </a:cubicBezTo>
                <a:cubicBezTo>
                  <a:pt x="47" y="99"/>
                  <a:pt x="47" y="99"/>
                  <a:pt x="47" y="99"/>
                </a:cubicBezTo>
                <a:cubicBezTo>
                  <a:pt x="39" y="127"/>
                  <a:pt x="39" y="127"/>
                  <a:pt x="39" y="127"/>
                </a:cubicBezTo>
                <a:cubicBezTo>
                  <a:pt x="39" y="129"/>
                  <a:pt x="40" y="131"/>
                  <a:pt x="42" y="132"/>
                </a:cubicBezTo>
                <a:cubicBezTo>
                  <a:pt x="45" y="132"/>
                  <a:pt x="45" y="132"/>
                  <a:pt x="45" y="132"/>
                </a:cubicBezTo>
                <a:cubicBezTo>
                  <a:pt x="47" y="133"/>
                  <a:pt x="49" y="131"/>
                  <a:pt x="50" y="129"/>
                </a:cubicBezTo>
                <a:cubicBezTo>
                  <a:pt x="58" y="99"/>
                  <a:pt x="58" y="99"/>
                  <a:pt x="58" y="99"/>
                </a:cubicBezTo>
                <a:cubicBezTo>
                  <a:pt x="68" y="99"/>
                  <a:pt x="68" y="99"/>
                  <a:pt x="68" y="99"/>
                </a:cubicBezTo>
                <a:cubicBezTo>
                  <a:pt x="76" y="129"/>
                  <a:pt x="76" y="129"/>
                  <a:pt x="76" y="129"/>
                </a:cubicBezTo>
                <a:cubicBezTo>
                  <a:pt x="77" y="131"/>
                  <a:pt x="79" y="133"/>
                  <a:pt x="81" y="132"/>
                </a:cubicBezTo>
                <a:cubicBezTo>
                  <a:pt x="84" y="132"/>
                  <a:pt x="84" y="132"/>
                  <a:pt x="84" y="132"/>
                </a:cubicBezTo>
                <a:cubicBezTo>
                  <a:pt x="86" y="131"/>
                  <a:pt x="87" y="129"/>
                  <a:pt x="87" y="127"/>
                </a:cubicBezTo>
                <a:cubicBezTo>
                  <a:pt x="79" y="99"/>
                  <a:pt x="79" y="99"/>
                  <a:pt x="79" y="99"/>
                </a:cubicBezTo>
                <a:cubicBezTo>
                  <a:pt x="120" y="99"/>
                  <a:pt x="120" y="99"/>
                  <a:pt x="120" y="99"/>
                </a:cubicBezTo>
                <a:cubicBezTo>
                  <a:pt x="123" y="99"/>
                  <a:pt x="126" y="96"/>
                  <a:pt x="126" y="93"/>
                </a:cubicBezTo>
                <a:cubicBezTo>
                  <a:pt x="126" y="18"/>
                  <a:pt x="126" y="18"/>
                  <a:pt x="126" y="18"/>
                </a:cubicBezTo>
                <a:cubicBezTo>
                  <a:pt x="126" y="14"/>
                  <a:pt x="123" y="11"/>
                  <a:pt x="120" y="11"/>
                </a:cubicBezTo>
                <a:close/>
                <a:moveTo>
                  <a:pt x="114" y="86"/>
                </a:moveTo>
                <a:cubicBezTo>
                  <a:pt x="12" y="86"/>
                  <a:pt x="12" y="86"/>
                  <a:pt x="12" y="86"/>
                </a:cubicBezTo>
                <a:cubicBezTo>
                  <a:pt x="12" y="23"/>
                  <a:pt x="12" y="23"/>
                  <a:pt x="12" y="23"/>
                </a:cubicBezTo>
                <a:cubicBezTo>
                  <a:pt x="114" y="23"/>
                  <a:pt x="114" y="23"/>
                  <a:pt x="114" y="23"/>
                </a:cubicBezTo>
                <a:lnTo>
                  <a:pt x="114" y="86"/>
                </a:lnTo>
                <a:close/>
                <a:moveTo>
                  <a:pt x="114" y="86"/>
                </a:moveTo>
                <a:cubicBezTo>
                  <a:pt x="114" y="86"/>
                  <a:pt x="114" y="86"/>
                  <a:pt x="114" y="86"/>
                </a:cubicBezTo>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6" name="Freeform 65">
            <a:extLst>
              <a:ext uri="{FF2B5EF4-FFF2-40B4-BE49-F238E27FC236}">
                <a16:creationId xmlns:a16="http://schemas.microsoft.com/office/drawing/2014/main" id="{B930F995-CAEF-4406-9A59-879141B276B9}"/>
              </a:ext>
            </a:extLst>
          </p:cNvPr>
          <p:cNvSpPr>
            <a:spLocks noEditPoints="1"/>
          </p:cNvSpPr>
          <p:nvPr/>
        </p:nvSpPr>
        <p:spPr bwMode="auto">
          <a:xfrm>
            <a:off x="1495357" y="4327720"/>
            <a:ext cx="291192" cy="123329"/>
          </a:xfrm>
          <a:custGeom>
            <a:avLst/>
            <a:gdLst/>
            <a:ahLst/>
            <a:cxnLst>
              <a:cxn ang="0">
                <a:pos x="5" y="36"/>
              </a:cxn>
              <a:cxn ang="0">
                <a:pos x="11" y="31"/>
              </a:cxn>
              <a:cxn ang="0">
                <a:pos x="10" y="30"/>
              </a:cxn>
              <a:cxn ang="0">
                <a:pos x="34" y="11"/>
              </a:cxn>
              <a:cxn ang="0">
                <a:pos x="37" y="12"/>
              </a:cxn>
              <a:cxn ang="0">
                <a:pos x="40" y="11"/>
              </a:cxn>
              <a:cxn ang="0">
                <a:pos x="53" y="22"/>
              </a:cxn>
              <a:cxn ang="0">
                <a:pos x="53" y="23"/>
              </a:cxn>
              <a:cxn ang="0">
                <a:pos x="58" y="29"/>
              </a:cxn>
              <a:cxn ang="0">
                <a:pos x="64" y="23"/>
              </a:cxn>
              <a:cxn ang="0">
                <a:pos x="63" y="22"/>
              </a:cxn>
              <a:cxn ang="0">
                <a:pos x="77" y="10"/>
              </a:cxn>
              <a:cxn ang="0">
                <a:pos x="79" y="10"/>
              </a:cxn>
              <a:cxn ang="0">
                <a:pos x="85" y="5"/>
              </a:cxn>
              <a:cxn ang="0">
                <a:pos x="79" y="0"/>
              </a:cxn>
              <a:cxn ang="0">
                <a:pos x="74" y="5"/>
              </a:cxn>
              <a:cxn ang="0">
                <a:pos x="74" y="7"/>
              </a:cxn>
              <a:cxn ang="0">
                <a:pos x="61" y="19"/>
              </a:cxn>
              <a:cxn ang="0">
                <a:pos x="58" y="18"/>
              </a:cxn>
              <a:cxn ang="0">
                <a:pos x="55" y="19"/>
              </a:cxn>
              <a:cxn ang="0">
                <a:pos x="42" y="8"/>
              </a:cxn>
              <a:cxn ang="0">
                <a:pos x="42" y="6"/>
              </a:cxn>
              <a:cxn ang="0">
                <a:pos x="37" y="1"/>
              </a:cxn>
              <a:cxn ang="0">
                <a:pos x="32" y="6"/>
              </a:cxn>
              <a:cxn ang="0">
                <a:pos x="32" y="8"/>
              </a:cxn>
              <a:cxn ang="0">
                <a:pos x="8" y="27"/>
              </a:cxn>
              <a:cxn ang="0">
                <a:pos x="5" y="26"/>
              </a:cxn>
              <a:cxn ang="0">
                <a:pos x="0" y="31"/>
              </a:cxn>
              <a:cxn ang="0">
                <a:pos x="5" y="36"/>
              </a:cxn>
              <a:cxn ang="0">
                <a:pos x="5" y="36"/>
              </a:cxn>
              <a:cxn ang="0">
                <a:pos x="5" y="36"/>
              </a:cxn>
            </a:cxnLst>
            <a:rect l="0" t="0" r="r" b="b"/>
            <a:pathLst>
              <a:path w="85" h="36">
                <a:moveTo>
                  <a:pt x="5" y="36"/>
                </a:moveTo>
                <a:cubicBezTo>
                  <a:pt x="8" y="36"/>
                  <a:pt x="11" y="34"/>
                  <a:pt x="11" y="31"/>
                </a:cubicBezTo>
                <a:cubicBezTo>
                  <a:pt x="11" y="31"/>
                  <a:pt x="10" y="30"/>
                  <a:pt x="10" y="30"/>
                </a:cubicBezTo>
                <a:cubicBezTo>
                  <a:pt x="17" y="24"/>
                  <a:pt x="29" y="15"/>
                  <a:pt x="34" y="11"/>
                </a:cubicBezTo>
                <a:cubicBezTo>
                  <a:pt x="35" y="11"/>
                  <a:pt x="36" y="12"/>
                  <a:pt x="37" y="12"/>
                </a:cubicBezTo>
                <a:cubicBezTo>
                  <a:pt x="38" y="12"/>
                  <a:pt x="39" y="11"/>
                  <a:pt x="40" y="11"/>
                </a:cubicBezTo>
                <a:cubicBezTo>
                  <a:pt x="43" y="14"/>
                  <a:pt x="49" y="19"/>
                  <a:pt x="53" y="22"/>
                </a:cubicBezTo>
                <a:cubicBezTo>
                  <a:pt x="53" y="23"/>
                  <a:pt x="53" y="23"/>
                  <a:pt x="53" y="23"/>
                </a:cubicBezTo>
                <a:cubicBezTo>
                  <a:pt x="53" y="26"/>
                  <a:pt x="56" y="29"/>
                  <a:pt x="58" y="29"/>
                </a:cubicBezTo>
                <a:cubicBezTo>
                  <a:pt x="61" y="29"/>
                  <a:pt x="64" y="26"/>
                  <a:pt x="64" y="23"/>
                </a:cubicBezTo>
                <a:cubicBezTo>
                  <a:pt x="64" y="23"/>
                  <a:pt x="64" y="22"/>
                  <a:pt x="63" y="22"/>
                </a:cubicBezTo>
                <a:cubicBezTo>
                  <a:pt x="77" y="10"/>
                  <a:pt x="77" y="10"/>
                  <a:pt x="77" y="10"/>
                </a:cubicBezTo>
                <a:cubicBezTo>
                  <a:pt x="78" y="10"/>
                  <a:pt x="78" y="10"/>
                  <a:pt x="79" y="10"/>
                </a:cubicBezTo>
                <a:cubicBezTo>
                  <a:pt x="82" y="10"/>
                  <a:pt x="85" y="8"/>
                  <a:pt x="85" y="5"/>
                </a:cubicBezTo>
                <a:cubicBezTo>
                  <a:pt x="85" y="2"/>
                  <a:pt x="82" y="0"/>
                  <a:pt x="79" y="0"/>
                </a:cubicBezTo>
                <a:cubicBezTo>
                  <a:pt x="76" y="0"/>
                  <a:pt x="74" y="2"/>
                  <a:pt x="74" y="5"/>
                </a:cubicBezTo>
                <a:cubicBezTo>
                  <a:pt x="74" y="6"/>
                  <a:pt x="74" y="6"/>
                  <a:pt x="74" y="7"/>
                </a:cubicBezTo>
                <a:cubicBezTo>
                  <a:pt x="71" y="10"/>
                  <a:pt x="65" y="16"/>
                  <a:pt x="61" y="19"/>
                </a:cubicBezTo>
                <a:cubicBezTo>
                  <a:pt x="60" y="18"/>
                  <a:pt x="59" y="18"/>
                  <a:pt x="58" y="18"/>
                </a:cubicBezTo>
                <a:cubicBezTo>
                  <a:pt x="57" y="18"/>
                  <a:pt x="56" y="19"/>
                  <a:pt x="55" y="19"/>
                </a:cubicBezTo>
                <a:cubicBezTo>
                  <a:pt x="52" y="16"/>
                  <a:pt x="46" y="12"/>
                  <a:pt x="42" y="8"/>
                </a:cubicBezTo>
                <a:cubicBezTo>
                  <a:pt x="42" y="8"/>
                  <a:pt x="42" y="7"/>
                  <a:pt x="42" y="6"/>
                </a:cubicBezTo>
                <a:cubicBezTo>
                  <a:pt x="42" y="3"/>
                  <a:pt x="40" y="1"/>
                  <a:pt x="37" y="1"/>
                </a:cubicBezTo>
                <a:cubicBezTo>
                  <a:pt x="34" y="1"/>
                  <a:pt x="32" y="3"/>
                  <a:pt x="32" y="6"/>
                </a:cubicBezTo>
                <a:cubicBezTo>
                  <a:pt x="32" y="7"/>
                  <a:pt x="32" y="8"/>
                  <a:pt x="32" y="8"/>
                </a:cubicBezTo>
                <a:cubicBezTo>
                  <a:pt x="8" y="27"/>
                  <a:pt x="8" y="27"/>
                  <a:pt x="8" y="27"/>
                </a:cubicBezTo>
                <a:cubicBezTo>
                  <a:pt x="7" y="26"/>
                  <a:pt x="6" y="26"/>
                  <a:pt x="5" y="26"/>
                </a:cubicBezTo>
                <a:cubicBezTo>
                  <a:pt x="2" y="26"/>
                  <a:pt x="0" y="28"/>
                  <a:pt x="0" y="31"/>
                </a:cubicBezTo>
                <a:cubicBezTo>
                  <a:pt x="0" y="34"/>
                  <a:pt x="2" y="36"/>
                  <a:pt x="5" y="36"/>
                </a:cubicBezTo>
                <a:close/>
                <a:moveTo>
                  <a:pt x="5" y="36"/>
                </a:moveTo>
                <a:cubicBezTo>
                  <a:pt x="5" y="36"/>
                  <a:pt x="5" y="36"/>
                  <a:pt x="5" y="36"/>
                </a:cubicBezTo>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7" name="Freeform 66">
            <a:extLst>
              <a:ext uri="{FF2B5EF4-FFF2-40B4-BE49-F238E27FC236}">
                <a16:creationId xmlns:a16="http://schemas.microsoft.com/office/drawing/2014/main" id="{CFBAFD12-AE32-4C50-B3B4-0BA3E7FAC377}"/>
              </a:ext>
            </a:extLst>
          </p:cNvPr>
          <p:cNvSpPr>
            <a:spLocks noEditPoints="1"/>
          </p:cNvSpPr>
          <p:nvPr/>
        </p:nvSpPr>
        <p:spPr bwMode="auto">
          <a:xfrm>
            <a:off x="4599121" y="4192401"/>
            <a:ext cx="116477" cy="118190"/>
          </a:xfrm>
          <a:custGeom>
            <a:avLst/>
            <a:gdLst/>
            <a:ahLst/>
            <a:cxnLst>
              <a:cxn ang="0">
                <a:pos x="34" y="17"/>
              </a:cxn>
              <a:cxn ang="0">
                <a:pos x="17" y="34"/>
              </a:cxn>
              <a:cxn ang="0">
                <a:pos x="0" y="17"/>
              </a:cxn>
              <a:cxn ang="0">
                <a:pos x="17" y="0"/>
              </a:cxn>
              <a:cxn ang="0">
                <a:pos x="34" y="17"/>
              </a:cxn>
              <a:cxn ang="0">
                <a:pos x="34" y="17"/>
              </a:cxn>
              <a:cxn ang="0">
                <a:pos x="34" y="17"/>
              </a:cxn>
            </a:cxnLst>
            <a:rect l="0" t="0" r="r" b="b"/>
            <a:pathLst>
              <a:path w="34" h="34">
                <a:moveTo>
                  <a:pt x="34" y="17"/>
                </a:moveTo>
                <a:cubicBezTo>
                  <a:pt x="34" y="26"/>
                  <a:pt x="26" y="34"/>
                  <a:pt x="17" y="34"/>
                </a:cubicBezTo>
                <a:cubicBezTo>
                  <a:pt x="8" y="34"/>
                  <a:pt x="0" y="26"/>
                  <a:pt x="0" y="17"/>
                </a:cubicBezTo>
                <a:cubicBezTo>
                  <a:pt x="0" y="8"/>
                  <a:pt x="8" y="0"/>
                  <a:pt x="17" y="0"/>
                </a:cubicBezTo>
                <a:cubicBezTo>
                  <a:pt x="26" y="0"/>
                  <a:pt x="34" y="8"/>
                  <a:pt x="34" y="17"/>
                </a:cubicBezTo>
                <a:close/>
                <a:moveTo>
                  <a:pt x="34" y="17"/>
                </a:moveTo>
                <a:cubicBezTo>
                  <a:pt x="34" y="17"/>
                  <a:pt x="34" y="17"/>
                  <a:pt x="34" y="17"/>
                </a:cubicBezTo>
              </a:path>
            </a:pathLst>
          </a:custGeom>
          <a:solidFill>
            <a:srgbClr val="4CB7A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8" name="Freeform 67">
            <a:extLst>
              <a:ext uri="{FF2B5EF4-FFF2-40B4-BE49-F238E27FC236}">
                <a16:creationId xmlns:a16="http://schemas.microsoft.com/office/drawing/2014/main" id="{8C532070-479C-4140-B273-84F4B87A8355}"/>
              </a:ext>
            </a:extLst>
          </p:cNvPr>
          <p:cNvSpPr>
            <a:spLocks noEditPoints="1"/>
          </p:cNvSpPr>
          <p:nvPr/>
        </p:nvSpPr>
        <p:spPr bwMode="auto">
          <a:xfrm>
            <a:off x="4415842" y="4331147"/>
            <a:ext cx="484750" cy="294618"/>
          </a:xfrm>
          <a:custGeom>
            <a:avLst/>
            <a:gdLst/>
            <a:ahLst/>
            <a:cxnLst>
              <a:cxn ang="0">
                <a:pos x="129" y="24"/>
              </a:cxn>
              <a:cxn ang="0">
                <a:pos x="113" y="20"/>
              </a:cxn>
              <a:cxn ang="0">
                <a:pos x="100" y="26"/>
              </a:cxn>
              <a:cxn ang="0">
                <a:pos x="91" y="22"/>
              </a:cxn>
              <a:cxn ang="0">
                <a:pos x="91" y="13"/>
              </a:cxn>
              <a:cxn ang="0">
                <a:pos x="78" y="0"/>
              </a:cxn>
              <a:cxn ang="0">
                <a:pos x="62" y="0"/>
              </a:cxn>
              <a:cxn ang="0">
                <a:pos x="49" y="13"/>
              </a:cxn>
              <a:cxn ang="0">
                <a:pos x="49" y="23"/>
              </a:cxn>
              <a:cxn ang="0">
                <a:pos x="40" y="26"/>
              </a:cxn>
              <a:cxn ang="0">
                <a:pos x="27" y="20"/>
              </a:cxn>
              <a:cxn ang="0">
                <a:pos x="11" y="24"/>
              </a:cxn>
              <a:cxn ang="0">
                <a:pos x="1" y="39"/>
              </a:cxn>
              <a:cxn ang="0">
                <a:pos x="5" y="58"/>
              </a:cxn>
              <a:cxn ang="0">
                <a:pos x="20" y="68"/>
              </a:cxn>
              <a:cxn ang="0">
                <a:pos x="25" y="67"/>
              </a:cxn>
              <a:cxn ang="0">
                <a:pos x="36" y="77"/>
              </a:cxn>
              <a:cxn ang="0">
                <a:pos x="70" y="86"/>
              </a:cxn>
              <a:cxn ang="0">
                <a:pos x="115" y="67"/>
              </a:cxn>
              <a:cxn ang="0">
                <a:pos x="120" y="68"/>
              </a:cxn>
              <a:cxn ang="0">
                <a:pos x="135" y="58"/>
              </a:cxn>
              <a:cxn ang="0">
                <a:pos x="139" y="39"/>
              </a:cxn>
              <a:cxn ang="0">
                <a:pos x="129" y="24"/>
              </a:cxn>
              <a:cxn ang="0">
                <a:pos x="70" y="80"/>
              </a:cxn>
              <a:cxn ang="0">
                <a:pos x="39" y="71"/>
              </a:cxn>
              <a:cxn ang="0">
                <a:pos x="32" y="65"/>
              </a:cxn>
              <a:cxn ang="0">
                <a:pos x="36" y="65"/>
              </a:cxn>
              <a:cxn ang="0">
                <a:pos x="46" y="49"/>
              </a:cxn>
              <a:cxn ang="0">
                <a:pos x="43" y="32"/>
              </a:cxn>
              <a:cxn ang="0">
                <a:pos x="49" y="29"/>
              </a:cxn>
              <a:cxn ang="0">
                <a:pos x="49" y="32"/>
              </a:cxn>
              <a:cxn ang="0">
                <a:pos x="62" y="45"/>
              </a:cxn>
              <a:cxn ang="0">
                <a:pos x="78" y="45"/>
              </a:cxn>
              <a:cxn ang="0">
                <a:pos x="91" y="32"/>
              </a:cxn>
              <a:cxn ang="0">
                <a:pos x="91" y="29"/>
              </a:cxn>
              <a:cxn ang="0">
                <a:pos x="98" y="32"/>
              </a:cxn>
              <a:cxn ang="0">
                <a:pos x="94" y="49"/>
              </a:cxn>
              <a:cxn ang="0">
                <a:pos x="104" y="65"/>
              </a:cxn>
              <a:cxn ang="0">
                <a:pos x="108" y="65"/>
              </a:cxn>
              <a:cxn ang="0">
                <a:pos x="70" y="80"/>
              </a:cxn>
              <a:cxn ang="0">
                <a:pos x="70" y="80"/>
              </a:cxn>
              <a:cxn ang="0">
                <a:pos x="70" y="80"/>
              </a:cxn>
            </a:cxnLst>
            <a:rect l="0" t="0" r="r" b="b"/>
            <a:pathLst>
              <a:path w="141" h="86">
                <a:moveTo>
                  <a:pt x="129" y="24"/>
                </a:moveTo>
                <a:cubicBezTo>
                  <a:pt x="113" y="20"/>
                  <a:pt x="113" y="20"/>
                  <a:pt x="113" y="20"/>
                </a:cubicBezTo>
                <a:cubicBezTo>
                  <a:pt x="108" y="19"/>
                  <a:pt x="103" y="22"/>
                  <a:pt x="100" y="26"/>
                </a:cubicBezTo>
                <a:cubicBezTo>
                  <a:pt x="97" y="25"/>
                  <a:pt x="94" y="23"/>
                  <a:pt x="91" y="22"/>
                </a:cubicBezTo>
                <a:cubicBezTo>
                  <a:pt x="91" y="13"/>
                  <a:pt x="91" y="13"/>
                  <a:pt x="91" y="13"/>
                </a:cubicBezTo>
                <a:cubicBezTo>
                  <a:pt x="91" y="6"/>
                  <a:pt x="85" y="0"/>
                  <a:pt x="78" y="0"/>
                </a:cubicBezTo>
                <a:cubicBezTo>
                  <a:pt x="62" y="0"/>
                  <a:pt x="62" y="0"/>
                  <a:pt x="62" y="0"/>
                </a:cubicBezTo>
                <a:cubicBezTo>
                  <a:pt x="55" y="0"/>
                  <a:pt x="49" y="6"/>
                  <a:pt x="49" y="13"/>
                </a:cubicBezTo>
                <a:cubicBezTo>
                  <a:pt x="49" y="23"/>
                  <a:pt x="49" y="23"/>
                  <a:pt x="49" y="23"/>
                </a:cubicBezTo>
                <a:cubicBezTo>
                  <a:pt x="46" y="24"/>
                  <a:pt x="43" y="25"/>
                  <a:pt x="40" y="26"/>
                </a:cubicBezTo>
                <a:cubicBezTo>
                  <a:pt x="38" y="22"/>
                  <a:pt x="32" y="19"/>
                  <a:pt x="27" y="20"/>
                </a:cubicBezTo>
                <a:cubicBezTo>
                  <a:pt x="11" y="24"/>
                  <a:pt x="11" y="24"/>
                  <a:pt x="11" y="24"/>
                </a:cubicBezTo>
                <a:cubicBezTo>
                  <a:pt x="4" y="25"/>
                  <a:pt x="0" y="32"/>
                  <a:pt x="1" y="39"/>
                </a:cubicBezTo>
                <a:cubicBezTo>
                  <a:pt x="5" y="58"/>
                  <a:pt x="5" y="58"/>
                  <a:pt x="5" y="58"/>
                </a:cubicBezTo>
                <a:cubicBezTo>
                  <a:pt x="7" y="65"/>
                  <a:pt x="14" y="69"/>
                  <a:pt x="20" y="68"/>
                </a:cubicBezTo>
                <a:cubicBezTo>
                  <a:pt x="25" y="67"/>
                  <a:pt x="25" y="67"/>
                  <a:pt x="25" y="67"/>
                </a:cubicBezTo>
                <a:cubicBezTo>
                  <a:pt x="28" y="70"/>
                  <a:pt x="31" y="74"/>
                  <a:pt x="36" y="77"/>
                </a:cubicBezTo>
                <a:cubicBezTo>
                  <a:pt x="45" y="83"/>
                  <a:pt x="57" y="86"/>
                  <a:pt x="70" y="86"/>
                </a:cubicBezTo>
                <a:cubicBezTo>
                  <a:pt x="90" y="86"/>
                  <a:pt x="107" y="78"/>
                  <a:pt x="115" y="67"/>
                </a:cubicBezTo>
                <a:cubicBezTo>
                  <a:pt x="120" y="68"/>
                  <a:pt x="120" y="68"/>
                  <a:pt x="120" y="68"/>
                </a:cubicBezTo>
                <a:cubicBezTo>
                  <a:pt x="127" y="69"/>
                  <a:pt x="134" y="65"/>
                  <a:pt x="135" y="58"/>
                </a:cubicBezTo>
                <a:cubicBezTo>
                  <a:pt x="139" y="39"/>
                  <a:pt x="139" y="39"/>
                  <a:pt x="139" y="39"/>
                </a:cubicBezTo>
                <a:cubicBezTo>
                  <a:pt x="141" y="32"/>
                  <a:pt x="136" y="25"/>
                  <a:pt x="129" y="24"/>
                </a:cubicBezTo>
                <a:close/>
                <a:moveTo>
                  <a:pt x="70" y="80"/>
                </a:moveTo>
                <a:cubicBezTo>
                  <a:pt x="58" y="80"/>
                  <a:pt x="48" y="77"/>
                  <a:pt x="39" y="71"/>
                </a:cubicBezTo>
                <a:cubicBezTo>
                  <a:pt x="37" y="70"/>
                  <a:pt x="34" y="67"/>
                  <a:pt x="32" y="65"/>
                </a:cubicBezTo>
                <a:cubicBezTo>
                  <a:pt x="36" y="65"/>
                  <a:pt x="36" y="65"/>
                  <a:pt x="36" y="65"/>
                </a:cubicBezTo>
                <a:cubicBezTo>
                  <a:pt x="43" y="63"/>
                  <a:pt x="48" y="56"/>
                  <a:pt x="46" y="49"/>
                </a:cubicBezTo>
                <a:cubicBezTo>
                  <a:pt x="43" y="32"/>
                  <a:pt x="43" y="32"/>
                  <a:pt x="43" y="32"/>
                </a:cubicBezTo>
                <a:cubicBezTo>
                  <a:pt x="45" y="31"/>
                  <a:pt x="47" y="30"/>
                  <a:pt x="49" y="29"/>
                </a:cubicBezTo>
                <a:cubicBezTo>
                  <a:pt x="49" y="32"/>
                  <a:pt x="49" y="32"/>
                  <a:pt x="49" y="32"/>
                </a:cubicBezTo>
                <a:cubicBezTo>
                  <a:pt x="49" y="40"/>
                  <a:pt x="55" y="45"/>
                  <a:pt x="62" y="45"/>
                </a:cubicBezTo>
                <a:cubicBezTo>
                  <a:pt x="78" y="45"/>
                  <a:pt x="78" y="45"/>
                  <a:pt x="78" y="45"/>
                </a:cubicBezTo>
                <a:cubicBezTo>
                  <a:pt x="85" y="45"/>
                  <a:pt x="91" y="40"/>
                  <a:pt x="91" y="32"/>
                </a:cubicBezTo>
                <a:cubicBezTo>
                  <a:pt x="91" y="29"/>
                  <a:pt x="91" y="29"/>
                  <a:pt x="91" y="29"/>
                </a:cubicBezTo>
                <a:cubicBezTo>
                  <a:pt x="93" y="30"/>
                  <a:pt x="96" y="31"/>
                  <a:pt x="98" y="32"/>
                </a:cubicBezTo>
                <a:cubicBezTo>
                  <a:pt x="94" y="49"/>
                  <a:pt x="94" y="49"/>
                  <a:pt x="94" y="49"/>
                </a:cubicBezTo>
                <a:cubicBezTo>
                  <a:pt x="93" y="56"/>
                  <a:pt x="97" y="63"/>
                  <a:pt x="104" y="65"/>
                </a:cubicBezTo>
                <a:cubicBezTo>
                  <a:pt x="108" y="65"/>
                  <a:pt x="108" y="65"/>
                  <a:pt x="108" y="65"/>
                </a:cubicBezTo>
                <a:cubicBezTo>
                  <a:pt x="101" y="74"/>
                  <a:pt x="87" y="80"/>
                  <a:pt x="70" y="80"/>
                </a:cubicBezTo>
                <a:close/>
                <a:moveTo>
                  <a:pt x="70" y="80"/>
                </a:moveTo>
                <a:cubicBezTo>
                  <a:pt x="70" y="80"/>
                  <a:pt x="70" y="80"/>
                  <a:pt x="70" y="80"/>
                </a:cubicBezTo>
              </a:path>
            </a:pathLst>
          </a:custGeom>
          <a:solidFill>
            <a:srgbClr val="4CB7A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39" name="Freeform 68">
            <a:extLst>
              <a:ext uri="{FF2B5EF4-FFF2-40B4-BE49-F238E27FC236}">
                <a16:creationId xmlns:a16="http://schemas.microsoft.com/office/drawing/2014/main" id="{B429B375-E911-4805-B305-8C62C6EA2F70}"/>
              </a:ext>
            </a:extLst>
          </p:cNvPr>
          <p:cNvSpPr>
            <a:spLocks noEditPoints="1"/>
          </p:cNvSpPr>
          <p:nvPr/>
        </p:nvSpPr>
        <p:spPr bwMode="auto">
          <a:xfrm>
            <a:off x="4790965" y="4267768"/>
            <a:ext cx="116477" cy="118190"/>
          </a:xfrm>
          <a:custGeom>
            <a:avLst/>
            <a:gdLst/>
            <a:ahLst/>
            <a:cxnLst>
              <a:cxn ang="0">
                <a:pos x="34" y="17"/>
              </a:cxn>
              <a:cxn ang="0">
                <a:pos x="17" y="34"/>
              </a:cxn>
              <a:cxn ang="0">
                <a:pos x="0" y="17"/>
              </a:cxn>
              <a:cxn ang="0">
                <a:pos x="17" y="0"/>
              </a:cxn>
              <a:cxn ang="0">
                <a:pos x="34" y="17"/>
              </a:cxn>
              <a:cxn ang="0">
                <a:pos x="34" y="17"/>
              </a:cxn>
              <a:cxn ang="0">
                <a:pos x="34" y="17"/>
              </a:cxn>
            </a:cxnLst>
            <a:rect l="0" t="0" r="r" b="b"/>
            <a:pathLst>
              <a:path w="34" h="34">
                <a:moveTo>
                  <a:pt x="34" y="17"/>
                </a:moveTo>
                <a:cubicBezTo>
                  <a:pt x="34" y="27"/>
                  <a:pt x="26" y="34"/>
                  <a:pt x="17" y="34"/>
                </a:cubicBezTo>
                <a:cubicBezTo>
                  <a:pt x="7" y="34"/>
                  <a:pt x="0" y="27"/>
                  <a:pt x="0" y="17"/>
                </a:cubicBezTo>
                <a:cubicBezTo>
                  <a:pt x="0" y="8"/>
                  <a:pt x="7" y="0"/>
                  <a:pt x="17" y="0"/>
                </a:cubicBezTo>
                <a:cubicBezTo>
                  <a:pt x="26" y="0"/>
                  <a:pt x="34" y="8"/>
                  <a:pt x="34" y="17"/>
                </a:cubicBezTo>
                <a:close/>
                <a:moveTo>
                  <a:pt x="34" y="17"/>
                </a:moveTo>
                <a:cubicBezTo>
                  <a:pt x="34" y="17"/>
                  <a:pt x="34" y="17"/>
                  <a:pt x="34" y="17"/>
                </a:cubicBezTo>
              </a:path>
            </a:pathLst>
          </a:custGeom>
          <a:solidFill>
            <a:srgbClr val="4CB7A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0" name="Freeform 69">
            <a:extLst>
              <a:ext uri="{FF2B5EF4-FFF2-40B4-BE49-F238E27FC236}">
                <a16:creationId xmlns:a16="http://schemas.microsoft.com/office/drawing/2014/main" id="{D9AAC743-A526-41E1-A765-994C03B0F85D}"/>
              </a:ext>
            </a:extLst>
          </p:cNvPr>
          <p:cNvSpPr>
            <a:spLocks noEditPoints="1"/>
          </p:cNvSpPr>
          <p:nvPr/>
        </p:nvSpPr>
        <p:spPr bwMode="auto">
          <a:xfrm>
            <a:off x="4402138" y="4264342"/>
            <a:ext cx="128467" cy="128467"/>
          </a:xfrm>
          <a:custGeom>
            <a:avLst/>
            <a:gdLst/>
            <a:ahLst/>
            <a:cxnLst>
              <a:cxn ang="0">
                <a:pos x="22" y="35"/>
              </a:cxn>
              <a:cxn ang="0">
                <a:pos x="35" y="15"/>
              </a:cxn>
              <a:cxn ang="0">
                <a:pos x="15" y="2"/>
              </a:cxn>
              <a:cxn ang="0">
                <a:pos x="2" y="22"/>
              </a:cxn>
              <a:cxn ang="0">
                <a:pos x="22" y="35"/>
              </a:cxn>
              <a:cxn ang="0">
                <a:pos x="22" y="35"/>
              </a:cxn>
              <a:cxn ang="0">
                <a:pos x="22" y="35"/>
              </a:cxn>
            </a:cxnLst>
            <a:rect l="0" t="0" r="r" b="b"/>
            <a:pathLst>
              <a:path w="37" h="37">
                <a:moveTo>
                  <a:pt x="22" y="35"/>
                </a:moveTo>
                <a:cubicBezTo>
                  <a:pt x="31" y="33"/>
                  <a:pt x="37" y="24"/>
                  <a:pt x="35" y="15"/>
                </a:cubicBezTo>
                <a:cubicBezTo>
                  <a:pt x="33" y="6"/>
                  <a:pt x="24" y="0"/>
                  <a:pt x="15" y="2"/>
                </a:cubicBezTo>
                <a:cubicBezTo>
                  <a:pt x="6" y="4"/>
                  <a:pt x="0" y="13"/>
                  <a:pt x="2" y="22"/>
                </a:cubicBezTo>
                <a:cubicBezTo>
                  <a:pt x="4" y="31"/>
                  <a:pt x="13" y="37"/>
                  <a:pt x="22" y="35"/>
                </a:cubicBezTo>
                <a:close/>
                <a:moveTo>
                  <a:pt x="22" y="35"/>
                </a:moveTo>
                <a:cubicBezTo>
                  <a:pt x="22" y="35"/>
                  <a:pt x="22" y="35"/>
                  <a:pt x="22" y="35"/>
                </a:cubicBezTo>
              </a:path>
            </a:pathLst>
          </a:custGeom>
          <a:solidFill>
            <a:srgbClr val="4CB7A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1" name="Freeform 70">
            <a:extLst>
              <a:ext uri="{FF2B5EF4-FFF2-40B4-BE49-F238E27FC236}">
                <a16:creationId xmlns:a16="http://schemas.microsoft.com/office/drawing/2014/main" id="{58B468F9-E549-4B46-B9FD-224D5ABC0C1D}"/>
              </a:ext>
            </a:extLst>
          </p:cNvPr>
          <p:cNvSpPr>
            <a:spLocks noEditPoints="1"/>
          </p:cNvSpPr>
          <p:nvPr/>
        </p:nvSpPr>
        <p:spPr bwMode="auto">
          <a:xfrm>
            <a:off x="7505903" y="4185549"/>
            <a:ext cx="339154" cy="460769"/>
          </a:xfrm>
          <a:custGeom>
            <a:avLst/>
            <a:gdLst/>
            <a:ahLst/>
            <a:cxnLst>
              <a:cxn ang="0">
                <a:pos x="99" y="46"/>
              </a:cxn>
              <a:cxn ang="0">
                <a:pos x="49" y="3"/>
              </a:cxn>
              <a:cxn ang="0">
                <a:pos x="10" y="34"/>
              </a:cxn>
              <a:cxn ang="0">
                <a:pos x="8" y="58"/>
              </a:cxn>
              <a:cxn ang="0">
                <a:pos x="12" y="64"/>
              </a:cxn>
              <a:cxn ang="0">
                <a:pos x="1" y="86"/>
              </a:cxn>
              <a:cxn ang="0">
                <a:pos x="12" y="90"/>
              </a:cxn>
              <a:cxn ang="0">
                <a:pos x="12" y="104"/>
              </a:cxn>
              <a:cxn ang="0">
                <a:pos x="29" y="117"/>
              </a:cxn>
              <a:cxn ang="0">
                <a:pos x="38" y="116"/>
              </a:cxn>
              <a:cxn ang="0">
                <a:pos x="40" y="134"/>
              </a:cxn>
              <a:cxn ang="0">
                <a:pos x="92" y="134"/>
              </a:cxn>
              <a:cxn ang="0">
                <a:pos x="84" y="95"/>
              </a:cxn>
              <a:cxn ang="0">
                <a:pos x="99" y="46"/>
              </a:cxn>
              <a:cxn ang="0">
                <a:pos x="42" y="62"/>
              </a:cxn>
              <a:cxn ang="0">
                <a:pos x="60" y="41"/>
              </a:cxn>
              <a:cxn ang="0">
                <a:pos x="23" y="41"/>
              </a:cxn>
              <a:cxn ang="0">
                <a:pos x="65" y="14"/>
              </a:cxn>
              <a:cxn ang="0">
                <a:pos x="48" y="33"/>
              </a:cxn>
              <a:cxn ang="0">
                <a:pos x="84" y="33"/>
              </a:cxn>
              <a:cxn ang="0">
                <a:pos x="42" y="62"/>
              </a:cxn>
              <a:cxn ang="0">
                <a:pos x="42" y="62"/>
              </a:cxn>
              <a:cxn ang="0">
                <a:pos x="42" y="62"/>
              </a:cxn>
            </a:cxnLst>
            <a:rect l="0" t="0" r="r" b="b"/>
            <a:pathLst>
              <a:path w="99" h="134">
                <a:moveTo>
                  <a:pt x="99" y="46"/>
                </a:moveTo>
                <a:cubicBezTo>
                  <a:pt x="99" y="9"/>
                  <a:pt x="70" y="0"/>
                  <a:pt x="49" y="3"/>
                </a:cubicBezTo>
                <a:cubicBezTo>
                  <a:pt x="28" y="5"/>
                  <a:pt x="10" y="15"/>
                  <a:pt x="10" y="34"/>
                </a:cubicBezTo>
                <a:cubicBezTo>
                  <a:pt x="10" y="52"/>
                  <a:pt x="8" y="58"/>
                  <a:pt x="8" y="58"/>
                </a:cubicBezTo>
                <a:cubicBezTo>
                  <a:pt x="12" y="64"/>
                  <a:pt x="12" y="64"/>
                  <a:pt x="12" y="64"/>
                </a:cubicBezTo>
                <a:cubicBezTo>
                  <a:pt x="12" y="64"/>
                  <a:pt x="0" y="83"/>
                  <a:pt x="1" y="86"/>
                </a:cubicBezTo>
                <a:cubicBezTo>
                  <a:pt x="2" y="88"/>
                  <a:pt x="12" y="90"/>
                  <a:pt x="12" y="90"/>
                </a:cubicBezTo>
                <a:cubicBezTo>
                  <a:pt x="12" y="90"/>
                  <a:pt x="13" y="91"/>
                  <a:pt x="12" y="104"/>
                </a:cubicBezTo>
                <a:cubicBezTo>
                  <a:pt x="11" y="118"/>
                  <a:pt x="22" y="119"/>
                  <a:pt x="29" y="117"/>
                </a:cubicBezTo>
                <a:cubicBezTo>
                  <a:pt x="33" y="117"/>
                  <a:pt x="35" y="116"/>
                  <a:pt x="38" y="116"/>
                </a:cubicBezTo>
                <a:cubicBezTo>
                  <a:pt x="40" y="134"/>
                  <a:pt x="40" y="134"/>
                  <a:pt x="40" y="134"/>
                </a:cubicBezTo>
                <a:cubicBezTo>
                  <a:pt x="92" y="134"/>
                  <a:pt x="92" y="134"/>
                  <a:pt x="92" y="134"/>
                </a:cubicBezTo>
                <a:cubicBezTo>
                  <a:pt x="84" y="95"/>
                  <a:pt x="84" y="95"/>
                  <a:pt x="84" y="95"/>
                </a:cubicBezTo>
                <a:cubicBezTo>
                  <a:pt x="87" y="82"/>
                  <a:pt x="99" y="75"/>
                  <a:pt x="99" y="46"/>
                </a:cubicBezTo>
                <a:close/>
                <a:moveTo>
                  <a:pt x="42" y="62"/>
                </a:moveTo>
                <a:cubicBezTo>
                  <a:pt x="60" y="41"/>
                  <a:pt x="60" y="41"/>
                  <a:pt x="60" y="41"/>
                </a:cubicBezTo>
                <a:cubicBezTo>
                  <a:pt x="23" y="41"/>
                  <a:pt x="23" y="41"/>
                  <a:pt x="23" y="41"/>
                </a:cubicBezTo>
                <a:cubicBezTo>
                  <a:pt x="65" y="14"/>
                  <a:pt x="65" y="14"/>
                  <a:pt x="65" y="14"/>
                </a:cubicBezTo>
                <a:cubicBezTo>
                  <a:pt x="48" y="33"/>
                  <a:pt x="48" y="33"/>
                  <a:pt x="48" y="33"/>
                </a:cubicBezTo>
                <a:cubicBezTo>
                  <a:pt x="84" y="33"/>
                  <a:pt x="84" y="33"/>
                  <a:pt x="84" y="33"/>
                </a:cubicBezTo>
                <a:lnTo>
                  <a:pt x="42" y="62"/>
                </a:lnTo>
                <a:close/>
                <a:moveTo>
                  <a:pt x="42" y="62"/>
                </a:moveTo>
                <a:cubicBezTo>
                  <a:pt x="42" y="62"/>
                  <a:pt x="42" y="62"/>
                  <a:pt x="42" y="62"/>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2" name="Freeform 71">
            <a:extLst>
              <a:ext uri="{FF2B5EF4-FFF2-40B4-BE49-F238E27FC236}">
                <a16:creationId xmlns:a16="http://schemas.microsoft.com/office/drawing/2014/main" id="{54C3950F-8330-4E83-BD1F-168D040540E8}"/>
              </a:ext>
            </a:extLst>
          </p:cNvPr>
          <p:cNvSpPr>
            <a:spLocks noEditPoints="1"/>
          </p:cNvSpPr>
          <p:nvPr/>
        </p:nvSpPr>
        <p:spPr bwMode="auto">
          <a:xfrm>
            <a:off x="3223667" y="3063605"/>
            <a:ext cx="123329" cy="113051"/>
          </a:xfrm>
          <a:custGeom>
            <a:avLst/>
            <a:gdLst/>
            <a:ahLst/>
            <a:cxnLst>
              <a:cxn ang="0">
                <a:pos x="26" y="6"/>
              </a:cxn>
              <a:cxn ang="0">
                <a:pos x="0" y="10"/>
              </a:cxn>
              <a:cxn ang="0">
                <a:pos x="30" y="33"/>
              </a:cxn>
              <a:cxn ang="0">
                <a:pos x="26" y="6"/>
              </a:cxn>
              <a:cxn ang="0">
                <a:pos x="26" y="6"/>
              </a:cxn>
              <a:cxn ang="0">
                <a:pos x="26" y="6"/>
              </a:cxn>
            </a:cxnLst>
            <a:rect l="0" t="0" r="r" b="b"/>
            <a:pathLst>
              <a:path w="36" h="33">
                <a:moveTo>
                  <a:pt x="26" y="6"/>
                </a:moveTo>
                <a:cubicBezTo>
                  <a:pt x="18" y="0"/>
                  <a:pt x="6" y="2"/>
                  <a:pt x="0" y="10"/>
                </a:cubicBezTo>
                <a:cubicBezTo>
                  <a:pt x="30" y="33"/>
                  <a:pt x="30" y="33"/>
                  <a:pt x="30" y="33"/>
                </a:cubicBezTo>
                <a:cubicBezTo>
                  <a:pt x="36" y="24"/>
                  <a:pt x="34" y="13"/>
                  <a:pt x="26" y="6"/>
                </a:cubicBezTo>
                <a:close/>
                <a:moveTo>
                  <a:pt x="26" y="6"/>
                </a:moveTo>
                <a:cubicBezTo>
                  <a:pt x="26" y="6"/>
                  <a:pt x="26" y="6"/>
                  <a:pt x="26" y="6"/>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3" name="Freeform 72">
            <a:extLst>
              <a:ext uri="{FF2B5EF4-FFF2-40B4-BE49-F238E27FC236}">
                <a16:creationId xmlns:a16="http://schemas.microsoft.com/office/drawing/2014/main" id="{42E695A1-22F6-427A-B21F-AC6FD52CC05E}"/>
              </a:ext>
            </a:extLst>
          </p:cNvPr>
          <p:cNvSpPr>
            <a:spLocks noEditPoints="1"/>
          </p:cNvSpPr>
          <p:nvPr/>
        </p:nvSpPr>
        <p:spPr bwMode="auto">
          <a:xfrm>
            <a:off x="2956456" y="3063605"/>
            <a:ext cx="123329" cy="113051"/>
          </a:xfrm>
          <a:custGeom>
            <a:avLst/>
            <a:gdLst/>
            <a:ahLst/>
            <a:cxnLst>
              <a:cxn ang="0">
                <a:pos x="10" y="6"/>
              </a:cxn>
              <a:cxn ang="0">
                <a:pos x="7" y="33"/>
              </a:cxn>
              <a:cxn ang="0">
                <a:pos x="36" y="10"/>
              </a:cxn>
              <a:cxn ang="0">
                <a:pos x="10" y="6"/>
              </a:cxn>
              <a:cxn ang="0">
                <a:pos x="10" y="6"/>
              </a:cxn>
              <a:cxn ang="0">
                <a:pos x="10" y="6"/>
              </a:cxn>
            </a:cxnLst>
            <a:rect l="0" t="0" r="r" b="b"/>
            <a:pathLst>
              <a:path w="36" h="33">
                <a:moveTo>
                  <a:pt x="10" y="6"/>
                </a:moveTo>
                <a:cubicBezTo>
                  <a:pt x="2" y="13"/>
                  <a:pt x="0" y="24"/>
                  <a:pt x="7" y="33"/>
                </a:cubicBezTo>
                <a:cubicBezTo>
                  <a:pt x="36" y="10"/>
                  <a:pt x="36" y="10"/>
                  <a:pt x="36" y="10"/>
                </a:cubicBezTo>
                <a:cubicBezTo>
                  <a:pt x="30" y="2"/>
                  <a:pt x="18" y="0"/>
                  <a:pt x="10" y="6"/>
                </a:cubicBezTo>
                <a:close/>
                <a:moveTo>
                  <a:pt x="10" y="6"/>
                </a:moveTo>
                <a:cubicBezTo>
                  <a:pt x="10" y="6"/>
                  <a:pt x="10" y="6"/>
                  <a:pt x="10" y="6"/>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4" name="Freeform 73">
            <a:extLst>
              <a:ext uri="{FF2B5EF4-FFF2-40B4-BE49-F238E27FC236}">
                <a16:creationId xmlns:a16="http://schemas.microsoft.com/office/drawing/2014/main" id="{81FD4EC3-FCD0-43E0-8FC2-165EFFC8CFAA}"/>
              </a:ext>
            </a:extLst>
          </p:cNvPr>
          <p:cNvSpPr>
            <a:spLocks noEditPoints="1"/>
          </p:cNvSpPr>
          <p:nvPr/>
        </p:nvSpPr>
        <p:spPr bwMode="auto">
          <a:xfrm>
            <a:off x="2980437" y="3108140"/>
            <a:ext cx="346004" cy="347718"/>
          </a:xfrm>
          <a:custGeom>
            <a:avLst/>
            <a:gdLst/>
            <a:ahLst/>
            <a:cxnLst>
              <a:cxn ang="0">
                <a:pos x="51" y="0"/>
              </a:cxn>
              <a:cxn ang="0">
                <a:pos x="0" y="50"/>
              </a:cxn>
              <a:cxn ang="0">
                <a:pos x="51" y="101"/>
              </a:cxn>
              <a:cxn ang="0">
                <a:pos x="101" y="50"/>
              </a:cxn>
              <a:cxn ang="0">
                <a:pos x="51" y="0"/>
              </a:cxn>
              <a:cxn ang="0">
                <a:pos x="51" y="57"/>
              </a:cxn>
              <a:cxn ang="0">
                <a:pos x="49" y="56"/>
              </a:cxn>
              <a:cxn ang="0">
                <a:pos x="23" y="71"/>
              </a:cxn>
              <a:cxn ang="0">
                <a:pos x="45" y="53"/>
              </a:cxn>
              <a:cxn ang="0">
                <a:pos x="44" y="50"/>
              </a:cxn>
              <a:cxn ang="0">
                <a:pos x="49" y="44"/>
              </a:cxn>
              <a:cxn ang="0">
                <a:pos x="53" y="10"/>
              </a:cxn>
              <a:cxn ang="0">
                <a:pos x="55" y="45"/>
              </a:cxn>
              <a:cxn ang="0">
                <a:pos x="57" y="50"/>
              </a:cxn>
              <a:cxn ang="0">
                <a:pos x="51" y="57"/>
              </a:cxn>
              <a:cxn ang="0">
                <a:pos x="51" y="57"/>
              </a:cxn>
              <a:cxn ang="0">
                <a:pos x="51" y="57"/>
              </a:cxn>
            </a:cxnLst>
            <a:rect l="0" t="0" r="r" b="b"/>
            <a:pathLst>
              <a:path w="101" h="101">
                <a:moveTo>
                  <a:pt x="51" y="0"/>
                </a:moveTo>
                <a:cubicBezTo>
                  <a:pt x="23" y="0"/>
                  <a:pt x="0" y="22"/>
                  <a:pt x="0" y="50"/>
                </a:cubicBezTo>
                <a:cubicBezTo>
                  <a:pt x="0" y="78"/>
                  <a:pt x="23" y="101"/>
                  <a:pt x="51" y="101"/>
                </a:cubicBezTo>
                <a:cubicBezTo>
                  <a:pt x="79" y="101"/>
                  <a:pt x="101" y="78"/>
                  <a:pt x="101" y="50"/>
                </a:cubicBezTo>
                <a:cubicBezTo>
                  <a:pt x="101" y="22"/>
                  <a:pt x="79" y="0"/>
                  <a:pt x="51" y="0"/>
                </a:cubicBezTo>
                <a:close/>
                <a:moveTo>
                  <a:pt x="51" y="57"/>
                </a:moveTo>
                <a:cubicBezTo>
                  <a:pt x="50" y="57"/>
                  <a:pt x="49" y="57"/>
                  <a:pt x="49" y="56"/>
                </a:cubicBezTo>
                <a:cubicBezTo>
                  <a:pt x="23" y="71"/>
                  <a:pt x="23" y="71"/>
                  <a:pt x="23" y="71"/>
                </a:cubicBezTo>
                <a:cubicBezTo>
                  <a:pt x="45" y="53"/>
                  <a:pt x="45" y="53"/>
                  <a:pt x="45" y="53"/>
                </a:cubicBezTo>
                <a:cubicBezTo>
                  <a:pt x="44" y="52"/>
                  <a:pt x="44" y="51"/>
                  <a:pt x="44" y="50"/>
                </a:cubicBezTo>
                <a:cubicBezTo>
                  <a:pt x="44" y="47"/>
                  <a:pt x="46" y="45"/>
                  <a:pt x="49" y="44"/>
                </a:cubicBezTo>
                <a:cubicBezTo>
                  <a:pt x="53" y="10"/>
                  <a:pt x="53" y="10"/>
                  <a:pt x="53" y="10"/>
                </a:cubicBezTo>
                <a:cubicBezTo>
                  <a:pt x="55" y="45"/>
                  <a:pt x="55" y="45"/>
                  <a:pt x="55" y="45"/>
                </a:cubicBezTo>
                <a:cubicBezTo>
                  <a:pt x="56" y="47"/>
                  <a:pt x="57" y="48"/>
                  <a:pt x="57" y="50"/>
                </a:cubicBezTo>
                <a:cubicBezTo>
                  <a:pt x="57" y="54"/>
                  <a:pt x="54" y="57"/>
                  <a:pt x="51" y="57"/>
                </a:cubicBezTo>
                <a:close/>
                <a:moveTo>
                  <a:pt x="51" y="57"/>
                </a:moveTo>
                <a:cubicBezTo>
                  <a:pt x="51" y="57"/>
                  <a:pt x="51" y="57"/>
                  <a:pt x="51" y="57"/>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5" name="Freeform 74">
            <a:extLst>
              <a:ext uri="{FF2B5EF4-FFF2-40B4-BE49-F238E27FC236}">
                <a16:creationId xmlns:a16="http://schemas.microsoft.com/office/drawing/2014/main" id="{967CD5D5-64FE-440A-8D40-7BF01668AC8A}"/>
              </a:ext>
            </a:extLst>
          </p:cNvPr>
          <p:cNvSpPr>
            <a:spLocks noEditPoints="1"/>
          </p:cNvSpPr>
          <p:nvPr/>
        </p:nvSpPr>
        <p:spPr bwMode="auto">
          <a:xfrm>
            <a:off x="3254499" y="3414747"/>
            <a:ext cx="58238" cy="51386"/>
          </a:xfrm>
          <a:custGeom>
            <a:avLst/>
            <a:gdLst/>
            <a:ahLst/>
            <a:cxnLst>
              <a:cxn ang="0">
                <a:pos x="0" y="7"/>
              </a:cxn>
              <a:cxn ang="0">
                <a:pos x="5" y="15"/>
              </a:cxn>
              <a:cxn ang="0">
                <a:pos x="17" y="15"/>
              </a:cxn>
              <a:cxn ang="0">
                <a:pos x="8" y="0"/>
              </a:cxn>
              <a:cxn ang="0">
                <a:pos x="0" y="7"/>
              </a:cxn>
              <a:cxn ang="0">
                <a:pos x="0" y="7"/>
              </a:cxn>
              <a:cxn ang="0">
                <a:pos x="0" y="7"/>
              </a:cxn>
            </a:cxnLst>
            <a:rect l="0" t="0" r="r" b="b"/>
            <a:pathLst>
              <a:path w="17" h="15">
                <a:moveTo>
                  <a:pt x="0" y="7"/>
                </a:moveTo>
                <a:cubicBezTo>
                  <a:pt x="5" y="15"/>
                  <a:pt x="5" y="15"/>
                  <a:pt x="5" y="15"/>
                </a:cubicBezTo>
                <a:cubicBezTo>
                  <a:pt x="17" y="15"/>
                  <a:pt x="17" y="15"/>
                  <a:pt x="17" y="15"/>
                </a:cubicBezTo>
                <a:cubicBezTo>
                  <a:pt x="8" y="0"/>
                  <a:pt x="8" y="0"/>
                  <a:pt x="8" y="0"/>
                </a:cubicBezTo>
                <a:cubicBezTo>
                  <a:pt x="6" y="3"/>
                  <a:pt x="3" y="5"/>
                  <a:pt x="0" y="7"/>
                </a:cubicBezTo>
                <a:close/>
                <a:moveTo>
                  <a:pt x="0" y="7"/>
                </a:moveTo>
                <a:cubicBezTo>
                  <a:pt x="0" y="7"/>
                  <a:pt x="0" y="7"/>
                  <a:pt x="0" y="7"/>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6" name="Freeform 75">
            <a:extLst>
              <a:ext uri="{FF2B5EF4-FFF2-40B4-BE49-F238E27FC236}">
                <a16:creationId xmlns:a16="http://schemas.microsoft.com/office/drawing/2014/main" id="{11A540AD-EB0F-4406-958B-3DA31E2EE5A4}"/>
              </a:ext>
            </a:extLst>
          </p:cNvPr>
          <p:cNvSpPr>
            <a:spLocks noEditPoints="1"/>
          </p:cNvSpPr>
          <p:nvPr/>
        </p:nvSpPr>
        <p:spPr bwMode="auto">
          <a:xfrm>
            <a:off x="2994140" y="3414747"/>
            <a:ext cx="54812" cy="51386"/>
          </a:xfrm>
          <a:custGeom>
            <a:avLst/>
            <a:gdLst/>
            <a:ahLst/>
            <a:cxnLst>
              <a:cxn ang="0">
                <a:pos x="0" y="15"/>
              </a:cxn>
              <a:cxn ang="0">
                <a:pos x="12" y="15"/>
              </a:cxn>
              <a:cxn ang="0">
                <a:pos x="16" y="6"/>
              </a:cxn>
              <a:cxn ang="0">
                <a:pos x="8" y="0"/>
              </a:cxn>
              <a:cxn ang="0">
                <a:pos x="0" y="15"/>
              </a:cxn>
              <a:cxn ang="0">
                <a:pos x="0" y="15"/>
              </a:cxn>
              <a:cxn ang="0">
                <a:pos x="0" y="15"/>
              </a:cxn>
            </a:cxnLst>
            <a:rect l="0" t="0" r="r" b="b"/>
            <a:pathLst>
              <a:path w="16" h="15">
                <a:moveTo>
                  <a:pt x="0" y="15"/>
                </a:moveTo>
                <a:cubicBezTo>
                  <a:pt x="12" y="15"/>
                  <a:pt x="12" y="15"/>
                  <a:pt x="12" y="15"/>
                </a:cubicBezTo>
                <a:cubicBezTo>
                  <a:pt x="16" y="6"/>
                  <a:pt x="16" y="6"/>
                  <a:pt x="16" y="6"/>
                </a:cubicBezTo>
                <a:cubicBezTo>
                  <a:pt x="14" y="4"/>
                  <a:pt x="11" y="2"/>
                  <a:pt x="8" y="0"/>
                </a:cubicBezTo>
                <a:lnTo>
                  <a:pt x="0" y="15"/>
                </a:lnTo>
                <a:close/>
                <a:moveTo>
                  <a:pt x="0" y="15"/>
                </a:moveTo>
                <a:cubicBezTo>
                  <a:pt x="0" y="15"/>
                  <a:pt x="0" y="15"/>
                  <a:pt x="0" y="15"/>
                </a:cubicBezTo>
              </a:path>
            </a:pathLst>
          </a:custGeom>
          <a:solidFill>
            <a:srgbClr val="EB6161"/>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7" name="Freeform 76">
            <a:extLst>
              <a:ext uri="{FF2B5EF4-FFF2-40B4-BE49-F238E27FC236}">
                <a16:creationId xmlns:a16="http://schemas.microsoft.com/office/drawing/2014/main" id="{FF06BBF5-1C6C-4A44-B1AC-CAA9DA85C69F}"/>
              </a:ext>
            </a:extLst>
          </p:cNvPr>
          <p:cNvSpPr>
            <a:spLocks noEditPoints="1"/>
          </p:cNvSpPr>
          <p:nvPr/>
        </p:nvSpPr>
        <p:spPr bwMode="auto">
          <a:xfrm>
            <a:off x="6250352" y="3145823"/>
            <a:ext cx="131893" cy="126754"/>
          </a:xfrm>
          <a:custGeom>
            <a:avLst/>
            <a:gdLst/>
            <a:ahLst/>
            <a:cxnLst>
              <a:cxn ang="0">
                <a:pos x="33" y="8"/>
              </a:cxn>
              <a:cxn ang="0">
                <a:pos x="31" y="9"/>
              </a:cxn>
              <a:cxn ang="0">
                <a:pos x="28" y="6"/>
              </a:cxn>
              <a:cxn ang="0">
                <a:pos x="29" y="4"/>
              </a:cxn>
              <a:cxn ang="0">
                <a:pos x="28" y="2"/>
              </a:cxn>
              <a:cxn ang="0">
                <a:pos x="24" y="0"/>
              </a:cxn>
              <a:cxn ang="0">
                <a:pos x="22" y="1"/>
              </a:cxn>
              <a:cxn ang="0">
                <a:pos x="21" y="3"/>
              </a:cxn>
              <a:cxn ang="0">
                <a:pos x="17" y="3"/>
              </a:cxn>
              <a:cxn ang="0">
                <a:pos x="15" y="1"/>
              </a:cxn>
              <a:cxn ang="0">
                <a:pos x="13" y="0"/>
              </a:cxn>
              <a:cxn ang="0">
                <a:pos x="9" y="2"/>
              </a:cxn>
              <a:cxn ang="0">
                <a:pos x="8" y="4"/>
              </a:cxn>
              <a:cxn ang="0">
                <a:pos x="9" y="6"/>
              </a:cxn>
              <a:cxn ang="0">
                <a:pos x="6" y="9"/>
              </a:cxn>
              <a:cxn ang="0">
                <a:pos x="4" y="8"/>
              </a:cxn>
              <a:cxn ang="0">
                <a:pos x="2" y="9"/>
              </a:cxn>
              <a:cxn ang="0">
                <a:pos x="0" y="13"/>
              </a:cxn>
              <a:cxn ang="0">
                <a:pos x="1" y="15"/>
              </a:cxn>
              <a:cxn ang="0">
                <a:pos x="4" y="16"/>
              </a:cxn>
              <a:cxn ang="0">
                <a:pos x="4" y="21"/>
              </a:cxn>
              <a:cxn ang="0">
                <a:pos x="1" y="22"/>
              </a:cxn>
              <a:cxn ang="0">
                <a:pos x="0" y="24"/>
              </a:cxn>
              <a:cxn ang="0">
                <a:pos x="2" y="28"/>
              </a:cxn>
              <a:cxn ang="0">
                <a:pos x="4" y="29"/>
              </a:cxn>
              <a:cxn ang="0">
                <a:pos x="6" y="28"/>
              </a:cxn>
              <a:cxn ang="0">
                <a:pos x="9" y="31"/>
              </a:cxn>
              <a:cxn ang="0">
                <a:pos x="8" y="33"/>
              </a:cxn>
              <a:cxn ang="0">
                <a:pos x="9" y="35"/>
              </a:cxn>
              <a:cxn ang="0">
                <a:pos x="13" y="37"/>
              </a:cxn>
              <a:cxn ang="0">
                <a:pos x="15" y="36"/>
              </a:cxn>
              <a:cxn ang="0">
                <a:pos x="17" y="34"/>
              </a:cxn>
              <a:cxn ang="0">
                <a:pos x="21" y="34"/>
              </a:cxn>
              <a:cxn ang="0">
                <a:pos x="22" y="36"/>
              </a:cxn>
              <a:cxn ang="0">
                <a:pos x="24" y="37"/>
              </a:cxn>
              <a:cxn ang="0">
                <a:pos x="28" y="35"/>
              </a:cxn>
              <a:cxn ang="0">
                <a:pos x="29" y="33"/>
              </a:cxn>
              <a:cxn ang="0">
                <a:pos x="28" y="31"/>
              </a:cxn>
              <a:cxn ang="0">
                <a:pos x="31" y="28"/>
              </a:cxn>
              <a:cxn ang="0">
                <a:pos x="33" y="29"/>
              </a:cxn>
              <a:cxn ang="0">
                <a:pos x="35" y="28"/>
              </a:cxn>
              <a:cxn ang="0">
                <a:pos x="37" y="24"/>
              </a:cxn>
              <a:cxn ang="0">
                <a:pos x="36" y="22"/>
              </a:cxn>
              <a:cxn ang="0">
                <a:pos x="34" y="21"/>
              </a:cxn>
              <a:cxn ang="0">
                <a:pos x="34" y="16"/>
              </a:cxn>
              <a:cxn ang="0">
                <a:pos x="36" y="15"/>
              </a:cxn>
              <a:cxn ang="0">
                <a:pos x="37" y="13"/>
              </a:cxn>
              <a:cxn ang="0">
                <a:pos x="35" y="9"/>
              </a:cxn>
              <a:cxn ang="0">
                <a:pos x="33" y="8"/>
              </a:cxn>
              <a:cxn ang="0">
                <a:pos x="22" y="25"/>
              </a:cxn>
              <a:cxn ang="0">
                <a:pos x="12" y="21"/>
              </a:cxn>
              <a:cxn ang="0">
                <a:pos x="16" y="11"/>
              </a:cxn>
              <a:cxn ang="0">
                <a:pos x="26" y="15"/>
              </a:cxn>
              <a:cxn ang="0">
                <a:pos x="22" y="25"/>
              </a:cxn>
              <a:cxn ang="0">
                <a:pos x="22" y="25"/>
              </a:cxn>
              <a:cxn ang="0">
                <a:pos x="22" y="25"/>
              </a:cxn>
            </a:cxnLst>
            <a:rect l="0" t="0" r="r" b="b"/>
            <a:pathLst>
              <a:path w="38" h="37">
                <a:moveTo>
                  <a:pt x="33" y="8"/>
                </a:moveTo>
                <a:cubicBezTo>
                  <a:pt x="31" y="9"/>
                  <a:pt x="31" y="9"/>
                  <a:pt x="31" y="9"/>
                </a:cubicBezTo>
                <a:cubicBezTo>
                  <a:pt x="30" y="8"/>
                  <a:pt x="29" y="7"/>
                  <a:pt x="28" y="6"/>
                </a:cubicBezTo>
                <a:cubicBezTo>
                  <a:pt x="29" y="4"/>
                  <a:pt x="29" y="4"/>
                  <a:pt x="29" y="4"/>
                </a:cubicBezTo>
                <a:cubicBezTo>
                  <a:pt x="29" y="3"/>
                  <a:pt x="29" y="2"/>
                  <a:pt x="28" y="2"/>
                </a:cubicBezTo>
                <a:cubicBezTo>
                  <a:pt x="24" y="0"/>
                  <a:pt x="24" y="0"/>
                  <a:pt x="24" y="0"/>
                </a:cubicBezTo>
                <a:cubicBezTo>
                  <a:pt x="23" y="0"/>
                  <a:pt x="22" y="0"/>
                  <a:pt x="22" y="1"/>
                </a:cubicBezTo>
                <a:cubicBezTo>
                  <a:pt x="21" y="3"/>
                  <a:pt x="21" y="3"/>
                  <a:pt x="21" y="3"/>
                </a:cubicBezTo>
                <a:cubicBezTo>
                  <a:pt x="19" y="3"/>
                  <a:pt x="18" y="3"/>
                  <a:pt x="17" y="3"/>
                </a:cubicBezTo>
                <a:cubicBezTo>
                  <a:pt x="15" y="1"/>
                  <a:pt x="15" y="1"/>
                  <a:pt x="15" y="1"/>
                </a:cubicBezTo>
                <a:cubicBezTo>
                  <a:pt x="15" y="0"/>
                  <a:pt x="14" y="0"/>
                  <a:pt x="13" y="0"/>
                </a:cubicBezTo>
                <a:cubicBezTo>
                  <a:pt x="9" y="2"/>
                  <a:pt x="9" y="2"/>
                  <a:pt x="9" y="2"/>
                </a:cubicBezTo>
                <a:cubicBezTo>
                  <a:pt x="8" y="2"/>
                  <a:pt x="8" y="3"/>
                  <a:pt x="8" y="4"/>
                </a:cubicBezTo>
                <a:cubicBezTo>
                  <a:pt x="9" y="6"/>
                  <a:pt x="9" y="6"/>
                  <a:pt x="9" y="6"/>
                </a:cubicBezTo>
                <a:cubicBezTo>
                  <a:pt x="8" y="7"/>
                  <a:pt x="7" y="8"/>
                  <a:pt x="6" y="9"/>
                </a:cubicBezTo>
                <a:cubicBezTo>
                  <a:pt x="4" y="8"/>
                  <a:pt x="4" y="8"/>
                  <a:pt x="4" y="8"/>
                </a:cubicBezTo>
                <a:cubicBezTo>
                  <a:pt x="3" y="8"/>
                  <a:pt x="2" y="8"/>
                  <a:pt x="2" y="9"/>
                </a:cubicBezTo>
                <a:cubicBezTo>
                  <a:pt x="0" y="13"/>
                  <a:pt x="0" y="13"/>
                  <a:pt x="0" y="13"/>
                </a:cubicBezTo>
                <a:cubicBezTo>
                  <a:pt x="0" y="14"/>
                  <a:pt x="0" y="15"/>
                  <a:pt x="1" y="15"/>
                </a:cubicBezTo>
                <a:cubicBezTo>
                  <a:pt x="4" y="16"/>
                  <a:pt x="4" y="16"/>
                  <a:pt x="4" y="16"/>
                </a:cubicBezTo>
                <a:cubicBezTo>
                  <a:pt x="3" y="18"/>
                  <a:pt x="3" y="19"/>
                  <a:pt x="4" y="21"/>
                </a:cubicBezTo>
                <a:cubicBezTo>
                  <a:pt x="1" y="22"/>
                  <a:pt x="1" y="22"/>
                  <a:pt x="1" y="22"/>
                </a:cubicBezTo>
                <a:cubicBezTo>
                  <a:pt x="0" y="22"/>
                  <a:pt x="0" y="23"/>
                  <a:pt x="0" y="24"/>
                </a:cubicBezTo>
                <a:cubicBezTo>
                  <a:pt x="2" y="28"/>
                  <a:pt x="2" y="28"/>
                  <a:pt x="2" y="28"/>
                </a:cubicBezTo>
                <a:cubicBezTo>
                  <a:pt x="2" y="29"/>
                  <a:pt x="3" y="29"/>
                  <a:pt x="4" y="29"/>
                </a:cubicBezTo>
                <a:cubicBezTo>
                  <a:pt x="6" y="28"/>
                  <a:pt x="6" y="28"/>
                  <a:pt x="6" y="28"/>
                </a:cubicBezTo>
                <a:cubicBezTo>
                  <a:pt x="7" y="29"/>
                  <a:pt x="8" y="30"/>
                  <a:pt x="9" y="31"/>
                </a:cubicBezTo>
                <a:cubicBezTo>
                  <a:pt x="8" y="33"/>
                  <a:pt x="8" y="33"/>
                  <a:pt x="8" y="33"/>
                </a:cubicBezTo>
                <a:cubicBezTo>
                  <a:pt x="8" y="34"/>
                  <a:pt x="8" y="35"/>
                  <a:pt x="9" y="35"/>
                </a:cubicBezTo>
                <a:cubicBezTo>
                  <a:pt x="13" y="37"/>
                  <a:pt x="13" y="37"/>
                  <a:pt x="13" y="37"/>
                </a:cubicBezTo>
                <a:cubicBezTo>
                  <a:pt x="14" y="37"/>
                  <a:pt x="15" y="37"/>
                  <a:pt x="15" y="36"/>
                </a:cubicBezTo>
                <a:cubicBezTo>
                  <a:pt x="17" y="34"/>
                  <a:pt x="17" y="34"/>
                  <a:pt x="17" y="34"/>
                </a:cubicBezTo>
                <a:cubicBezTo>
                  <a:pt x="18" y="34"/>
                  <a:pt x="19" y="34"/>
                  <a:pt x="21" y="34"/>
                </a:cubicBezTo>
                <a:cubicBezTo>
                  <a:pt x="22" y="36"/>
                  <a:pt x="22" y="36"/>
                  <a:pt x="22" y="36"/>
                </a:cubicBezTo>
                <a:cubicBezTo>
                  <a:pt x="22" y="37"/>
                  <a:pt x="23" y="37"/>
                  <a:pt x="24" y="37"/>
                </a:cubicBezTo>
                <a:cubicBezTo>
                  <a:pt x="28" y="35"/>
                  <a:pt x="28" y="35"/>
                  <a:pt x="28" y="35"/>
                </a:cubicBezTo>
                <a:cubicBezTo>
                  <a:pt x="29" y="35"/>
                  <a:pt x="29" y="34"/>
                  <a:pt x="29" y="33"/>
                </a:cubicBezTo>
                <a:cubicBezTo>
                  <a:pt x="28" y="31"/>
                  <a:pt x="28" y="31"/>
                  <a:pt x="28" y="31"/>
                </a:cubicBezTo>
                <a:cubicBezTo>
                  <a:pt x="29" y="30"/>
                  <a:pt x="30" y="29"/>
                  <a:pt x="31" y="28"/>
                </a:cubicBezTo>
                <a:cubicBezTo>
                  <a:pt x="33" y="29"/>
                  <a:pt x="33" y="29"/>
                  <a:pt x="33" y="29"/>
                </a:cubicBezTo>
                <a:cubicBezTo>
                  <a:pt x="34" y="29"/>
                  <a:pt x="35" y="29"/>
                  <a:pt x="35" y="28"/>
                </a:cubicBezTo>
                <a:cubicBezTo>
                  <a:pt x="37" y="24"/>
                  <a:pt x="37" y="24"/>
                  <a:pt x="37" y="24"/>
                </a:cubicBezTo>
                <a:cubicBezTo>
                  <a:pt x="38" y="23"/>
                  <a:pt x="37" y="22"/>
                  <a:pt x="36" y="22"/>
                </a:cubicBezTo>
                <a:cubicBezTo>
                  <a:pt x="34" y="21"/>
                  <a:pt x="34" y="21"/>
                  <a:pt x="34" y="21"/>
                </a:cubicBezTo>
                <a:cubicBezTo>
                  <a:pt x="34" y="19"/>
                  <a:pt x="34" y="18"/>
                  <a:pt x="34" y="16"/>
                </a:cubicBezTo>
                <a:cubicBezTo>
                  <a:pt x="36" y="15"/>
                  <a:pt x="36" y="15"/>
                  <a:pt x="36" y="15"/>
                </a:cubicBezTo>
                <a:cubicBezTo>
                  <a:pt x="37" y="15"/>
                  <a:pt x="38" y="14"/>
                  <a:pt x="37" y="13"/>
                </a:cubicBezTo>
                <a:cubicBezTo>
                  <a:pt x="35" y="9"/>
                  <a:pt x="35" y="9"/>
                  <a:pt x="35" y="9"/>
                </a:cubicBezTo>
                <a:cubicBezTo>
                  <a:pt x="35" y="8"/>
                  <a:pt x="34" y="8"/>
                  <a:pt x="33" y="8"/>
                </a:cubicBezTo>
                <a:close/>
                <a:moveTo>
                  <a:pt x="22" y="25"/>
                </a:moveTo>
                <a:cubicBezTo>
                  <a:pt x="18" y="27"/>
                  <a:pt x="13" y="25"/>
                  <a:pt x="12" y="21"/>
                </a:cubicBezTo>
                <a:cubicBezTo>
                  <a:pt x="10" y="17"/>
                  <a:pt x="12" y="13"/>
                  <a:pt x="16" y="11"/>
                </a:cubicBezTo>
                <a:cubicBezTo>
                  <a:pt x="20" y="10"/>
                  <a:pt x="24" y="12"/>
                  <a:pt x="26" y="15"/>
                </a:cubicBezTo>
                <a:cubicBezTo>
                  <a:pt x="27" y="19"/>
                  <a:pt x="26" y="24"/>
                  <a:pt x="22" y="25"/>
                </a:cubicBezTo>
                <a:close/>
                <a:moveTo>
                  <a:pt x="22" y="25"/>
                </a:moveTo>
                <a:cubicBezTo>
                  <a:pt x="22" y="25"/>
                  <a:pt x="22" y="25"/>
                  <a:pt x="22" y="25"/>
                </a:cubicBezTo>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8" name="Freeform 77">
            <a:extLst>
              <a:ext uri="{FF2B5EF4-FFF2-40B4-BE49-F238E27FC236}">
                <a16:creationId xmlns:a16="http://schemas.microsoft.com/office/drawing/2014/main" id="{023E1D3B-251F-42BF-ACB7-BC7206D0F191}"/>
              </a:ext>
            </a:extLst>
          </p:cNvPr>
          <p:cNvSpPr>
            <a:spLocks noEditPoints="1"/>
          </p:cNvSpPr>
          <p:nvPr/>
        </p:nvSpPr>
        <p:spPr bwMode="auto">
          <a:xfrm>
            <a:off x="6085915" y="3036197"/>
            <a:ext cx="236380" cy="436788"/>
          </a:xfrm>
          <a:custGeom>
            <a:avLst/>
            <a:gdLst/>
            <a:ahLst/>
            <a:cxnLst>
              <a:cxn ang="0">
                <a:pos x="63" y="73"/>
              </a:cxn>
              <a:cxn ang="0">
                <a:pos x="63" y="107"/>
              </a:cxn>
              <a:cxn ang="0">
                <a:pos x="7" y="107"/>
              </a:cxn>
              <a:cxn ang="0">
                <a:pos x="7" y="21"/>
              </a:cxn>
              <a:cxn ang="0">
                <a:pos x="63" y="21"/>
              </a:cxn>
              <a:cxn ang="0">
                <a:pos x="63" y="28"/>
              </a:cxn>
              <a:cxn ang="0">
                <a:pos x="69" y="28"/>
              </a:cxn>
              <a:cxn ang="0">
                <a:pos x="69" y="10"/>
              </a:cxn>
              <a:cxn ang="0">
                <a:pos x="59" y="0"/>
              </a:cxn>
              <a:cxn ang="0">
                <a:pos x="11" y="0"/>
              </a:cxn>
              <a:cxn ang="0">
                <a:pos x="0" y="10"/>
              </a:cxn>
              <a:cxn ang="0">
                <a:pos x="0" y="117"/>
              </a:cxn>
              <a:cxn ang="0">
                <a:pos x="11" y="127"/>
              </a:cxn>
              <a:cxn ang="0">
                <a:pos x="59" y="127"/>
              </a:cxn>
              <a:cxn ang="0">
                <a:pos x="69" y="117"/>
              </a:cxn>
              <a:cxn ang="0">
                <a:pos x="69" y="73"/>
              </a:cxn>
              <a:cxn ang="0">
                <a:pos x="63" y="73"/>
              </a:cxn>
              <a:cxn ang="0">
                <a:pos x="30" y="11"/>
              </a:cxn>
              <a:cxn ang="0">
                <a:pos x="40" y="11"/>
              </a:cxn>
              <a:cxn ang="0">
                <a:pos x="41" y="13"/>
              </a:cxn>
              <a:cxn ang="0">
                <a:pos x="40" y="14"/>
              </a:cxn>
              <a:cxn ang="0">
                <a:pos x="30" y="14"/>
              </a:cxn>
              <a:cxn ang="0">
                <a:pos x="28" y="13"/>
              </a:cxn>
              <a:cxn ang="0">
                <a:pos x="30" y="11"/>
              </a:cxn>
              <a:cxn ang="0">
                <a:pos x="34" y="121"/>
              </a:cxn>
              <a:cxn ang="0">
                <a:pos x="29" y="116"/>
              </a:cxn>
              <a:cxn ang="0">
                <a:pos x="34" y="111"/>
              </a:cxn>
              <a:cxn ang="0">
                <a:pos x="40" y="116"/>
              </a:cxn>
              <a:cxn ang="0">
                <a:pos x="34" y="121"/>
              </a:cxn>
              <a:cxn ang="0">
                <a:pos x="34" y="121"/>
              </a:cxn>
              <a:cxn ang="0">
                <a:pos x="34" y="121"/>
              </a:cxn>
            </a:cxnLst>
            <a:rect l="0" t="0" r="r" b="b"/>
            <a:pathLst>
              <a:path w="69" h="127">
                <a:moveTo>
                  <a:pt x="63" y="73"/>
                </a:moveTo>
                <a:cubicBezTo>
                  <a:pt x="63" y="107"/>
                  <a:pt x="63" y="107"/>
                  <a:pt x="63" y="107"/>
                </a:cubicBezTo>
                <a:cubicBezTo>
                  <a:pt x="7" y="107"/>
                  <a:pt x="7" y="107"/>
                  <a:pt x="7" y="107"/>
                </a:cubicBezTo>
                <a:cubicBezTo>
                  <a:pt x="7" y="21"/>
                  <a:pt x="7" y="21"/>
                  <a:pt x="7" y="21"/>
                </a:cubicBezTo>
                <a:cubicBezTo>
                  <a:pt x="63" y="21"/>
                  <a:pt x="63" y="21"/>
                  <a:pt x="63" y="21"/>
                </a:cubicBezTo>
                <a:cubicBezTo>
                  <a:pt x="63" y="28"/>
                  <a:pt x="63" y="28"/>
                  <a:pt x="63" y="28"/>
                </a:cubicBezTo>
                <a:cubicBezTo>
                  <a:pt x="69" y="28"/>
                  <a:pt x="69" y="28"/>
                  <a:pt x="69" y="28"/>
                </a:cubicBezTo>
                <a:cubicBezTo>
                  <a:pt x="69" y="10"/>
                  <a:pt x="69" y="10"/>
                  <a:pt x="69" y="10"/>
                </a:cubicBezTo>
                <a:cubicBezTo>
                  <a:pt x="69" y="4"/>
                  <a:pt x="65" y="0"/>
                  <a:pt x="59" y="0"/>
                </a:cubicBezTo>
                <a:cubicBezTo>
                  <a:pt x="11" y="0"/>
                  <a:pt x="11" y="0"/>
                  <a:pt x="11" y="0"/>
                </a:cubicBezTo>
                <a:cubicBezTo>
                  <a:pt x="5" y="0"/>
                  <a:pt x="0" y="4"/>
                  <a:pt x="0" y="10"/>
                </a:cubicBezTo>
                <a:cubicBezTo>
                  <a:pt x="0" y="117"/>
                  <a:pt x="0" y="117"/>
                  <a:pt x="0" y="117"/>
                </a:cubicBezTo>
                <a:cubicBezTo>
                  <a:pt x="0" y="123"/>
                  <a:pt x="5" y="127"/>
                  <a:pt x="11" y="127"/>
                </a:cubicBezTo>
                <a:cubicBezTo>
                  <a:pt x="59" y="127"/>
                  <a:pt x="59" y="127"/>
                  <a:pt x="59" y="127"/>
                </a:cubicBezTo>
                <a:cubicBezTo>
                  <a:pt x="65" y="127"/>
                  <a:pt x="69" y="123"/>
                  <a:pt x="69" y="117"/>
                </a:cubicBezTo>
                <a:cubicBezTo>
                  <a:pt x="69" y="73"/>
                  <a:pt x="69" y="73"/>
                  <a:pt x="69" y="73"/>
                </a:cubicBezTo>
                <a:lnTo>
                  <a:pt x="63" y="73"/>
                </a:lnTo>
                <a:close/>
                <a:moveTo>
                  <a:pt x="30" y="11"/>
                </a:moveTo>
                <a:cubicBezTo>
                  <a:pt x="40" y="11"/>
                  <a:pt x="40" y="11"/>
                  <a:pt x="40" y="11"/>
                </a:cubicBezTo>
                <a:cubicBezTo>
                  <a:pt x="41" y="11"/>
                  <a:pt x="41" y="12"/>
                  <a:pt x="41" y="13"/>
                </a:cubicBezTo>
                <a:cubicBezTo>
                  <a:pt x="41" y="13"/>
                  <a:pt x="41" y="14"/>
                  <a:pt x="40" y="14"/>
                </a:cubicBezTo>
                <a:cubicBezTo>
                  <a:pt x="30" y="14"/>
                  <a:pt x="30" y="14"/>
                  <a:pt x="30" y="14"/>
                </a:cubicBezTo>
                <a:cubicBezTo>
                  <a:pt x="29" y="14"/>
                  <a:pt x="28" y="13"/>
                  <a:pt x="28" y="13"/>
                </a:cubicBezTo>
                <a:cubicBezTo>
                  <a:pt x="28" y="12"/>
                  <a:pt x="29" y="11"/>
                  <a:pt x="30" y="11"/>
                </a:cubicBezTo>
                <a:close/>
                <a:moveTo>
                  <a:pt x="34" y="121"/>
                </a:moveTo>
                <a:cubicBezTo>
                  <a:pt x="32" y="121"/>
                  <a:pt x="29" y="119"/>
                  <a:pt x="29" y="116"/>
                </a:cubicBezTo>
                <a:cubicBezTo>
                  <a:pt x="29" y="113"/>
                  <a:pt x="32" y="111"/>
                  <a:pt x="34" y="111"/>
                </a:cubicBezTo>
                <a:cubicBezTo>
                  <a:pt x="37" y="111"/>
                  <a:pt x="40" y="113"/>
                  <a:pt x="40" y="116"/>
                </a:cubicBezTo>
                <a:cubicBezTo>
                  <a:pt x="40" y="119"/>
                  <a:pt x="37" y="121"/>
                  <a:pt x="34" y="121"/>
                </a:cubicBezTo>
                <a:close/>
                <a:moveTo>
                  <a:pt x="34" y="121"/>
                </a:moveTo>
                <a:cubicBezTo>
                  <a:pt x="34" y="121"/>
                  <a:pt x="34" y="121"/>
                  <a:pt x="34" y="121"/>
                </a:cubicBezTo>
              </a:path>
            </a:pathLst>
          </a:custGeom>
          <a:solidFill>
            <a:srgbClr val="47586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49" name="Rectangle 78">
            <a:extLst>
              <a:ext uri="{FF2B5EF4-FFF2-40B4-BE49-F238E27FC236}">
                <a16:creationId xmlns:a16="http://schemas.microsoft.com/office/drawing/2014/main" id="{FC764DC0-3DB1-4396-AA4C-077003F1A4B1}"/>
              </a:ext>
            </a:extLst>
          </p:cNvPr>
          <p:cNvSpPr>
            <a:spLocks noChangeArrowheads="1"/>
          </p:cNvSpPr>
          <p:nvPr/>
        </p:nvSpPr>
        <p:spPr bwMode="auto">
          <a:xfrm>
            <a:off x="5959159" y="3145823"/>
            <a:ext cx="106200" cy="23981"/>
          </a:xfrm>
          <a:prstGeom prst="rect">
            <a:avLst/>
          </a:prstGeom>
          <a:solidFill>
            <a:srgbClr val="475866"/>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50" name="Rectangle 79">
            <a:extLst>
              <a:ext uri="{FF2B5EF4-FFF2-40B4-BE49-F238E27FC236}">
                <a16:creationId xmlns:a16="http://schemas.microsoft.com/office/drawing/2014/main" id="{7085ECAD-8736-456A-950E-105B9C248B6E}"/>
              </a:ext>
            </a:extLst>
          </p:cNvPr>
          <p:cNvSpPr>
            <a:spLocks noChangeArrowheads="1"/>
          </p:cNvSpPr>
          <p:nvPr/>
        </p:nvSpPr>
        <p:spPr bwMode="auto">
          <a:xfrm>
            <a:off x="5986567" y="3190360"/>
            <a:ext cx="78793" cy="20555"/>
          </a:xfrm>
          <a:prstGeom prst="rect">
            <a:avLst/>
          </a:prstGeom>
          <a:solidFill>
            <a:srgbClr val="475866"/>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51" name="Rectangle 80">
            <a:extLst>
              <a:ext uri="{FF2B5EF4-FFF2-40B4-BE49-F238E27FC236}">
                <a16:creationId xmlns:a16="http://schemas.microsoft.com/office/drawing/2014/main" id="{36A8C696-9259-4314-B294-7657D4930EAD}"/>
              </a:ext>
            </a:extLst>
          </p:cNvPr>
          <p:cNvSpPr>
            <a:spLocks noChangeArrowheads="1"/>
          </p:cNvSpPr>
          <p:nvPr/>
        </p:nvSpPr>
        <p:spPr bwMode="auto">
          <a:xfrm>
            <a:off x="6037953" y="3234894"/>
            <a:ext cx="27407" cy="20555"/>
          </a:xfrm>
          <a:prstGeom prst="rect">
            <a:avLst/>
          </a:prstGeom>
          <a:solidFill>
            <a:srgbClr val="475866"/>
          </a:solidFill>
          <a:ln w="9525">
            <a:noFill/>
            <a:miter lim="800000"/>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52" name="Freeform 81">
            <a:extLst>
              <a:ext uri="{FF2B5EF4-FFF2-40B4-BE49-F238E27FC236}">
                <a16:creationId xmlns:a16="http://schemas.microsoft.com/office/drawing/2014/main" id="{0BADFDBE-9BDE-4BDC-BADF-ADF752DAB3FC}"/>
              </a:ext>
            </a:extLst>
          </p:cNvPr>
          <p:cNvSpPr>
            <a:spLocks noEditPoints="1"/>
          </p:cNvSpPr>
          <p:nvPr/>
        </p:nvSpPr>
        <p:spPr bwMode="auto">
          <a:xfrm>
            <a:off x="9049221" y="3019069"/>
            <a:ext cx="277489" cy="457343"/>
          </a:xfrm>
          <a:custGeom>
            <a:avLst/>
            <a:gdLst/>
            <a:ahLst/>
            <a:cxnLst>
              <a:cxn ang="0">
                <a:pos x="80" y="76"/>
              </a:cxn>
              <a:cxn ang="0">
                <a:pos x="76" y="66"/>
              </a:cxn>
              <a:cxn ang="0">
                <a:pos x="70" y="64"/>
              </a:cxn>
              <a:cxn ang="0">
                <a:pos x="70" y="76"/>
              </a:cxn>
              <a:cxn ang="0">
                <a:pos x="67" y="76"/>
              </a:cxn>
              <a:cxn ang="0">
                <a:pos x="67" y="63"/>
              </a:cxn>
              <a:cxn ang="0">
                <a:pos x="62" y="57"/>
              </a:cxn>
              <a:cxn ang="0">
                <a:pos x="55" y="57"/>
              </a:cxn>
              <a:cxn ang="0">
                <a:pos x="55" y="70"/>
              </a:cxn>
              <a:cxn ang="0">
                <a:pos x="52" y="70"/>
              </a:cxn>
              <a:cxn ang="0">
                <a:pos x="52" y="55"/>
              </a:cxn>
              <a:cxn ang="0">
                <a:pos x="45" y="52"/>
              </a:cxn>
              <a:cxn ang="0">
                <a:pos x="40" y="54"/>
              </a:cxn>
              <a:cxn ang="0">
                <a:pos x="40" y="66"/>
              </a:cxn>
              <a:cxn ang="0">
                <a:pos x="37" y="66"/>
              </a:cxn>
              <a:cxn ang="0">
                <a:pos x="37" y="43"/>
              </a:cxn>
              <a:cxn ang="0">
                <a:pos x="53" y="22"/>
              </a:cxn>
              <a:cxn ang="0">
                <a:pos x="31" y="0"/>
              </a:cxn>
              <a:cxn ang="0">
                <a:pos x="9" y="22"/>
              </a:cxn>
              <a:cxn ang="0">
                <a:pos x="23" y="43"/>
              </a:cxn>
              <a:cxn ang="0">
                <a:pos x="23" y="82"/>
              </a:cxn>
              <a:cxn ang="0">
                <a:pos x="10" y="64"/>
              </a:cxn>
              <a:cxn ang="0">
                <a:pos x="0" y="66"/>
              </a:cxn>
              <a:cxn ang="0">
                <a:pos x="12" y="93"/>
              </a:cxn>
              <a:cxn ang="0">
                <a:pos x="19" y="118"/>
              </a:cxn>
              <a:cxn ang="0">
                <a:pos x="47" y="132"/>
              </a:cxn>
              <a:cxn ang="0">
                <a:pos x="77" y="124"/>
              </a:cxn>
              <a:cxn ang="0">
                <a:pos x="80" y="76"/>
              </a:cxn>
              <a:cxn ang="0">
                <a:pos x="18" y="22"/>
              </a:cxn>
              <a:cxn ang="0">
                <a:pos x="31" y="10"/>
              </a:cxn>
              <a:cxn ang="0">
                <a:pos x="43" y="22"/>
              </a:cxn>
              <a:cxn ang="0">
                <a:pos x="37" y="33"/>
              </a:cxn>
              <a:cxn ang="0">
                <a:pos x="37" y="25"/>
              </a:cxn>
              <a:cxn ang="0">
                <a:pos x="30" y="16"/>
              </a:cxn>
              <a:cxn ang="0">
                <a:pos x="23" y="24"/>
              </a:cxn>
              <a:cxn ang="0">
                <a:pos x="23" y="32"/>
              </a:cxn>
              <a:cxn ang="0">
                <a:pos x="18" y="22"/>
              </a:cxn>
              <a:cxn ang="0">
                <a:pos x="18" y="22"/>
              </a:cxn>
              <a:cxn ang="0">
                <a:pos x="18" y="22"/>
              </a:cxn>
            </a:cxnLst>
            <a:rect l="0" t="0" r="r" b="b"/>
            <a:pathLst>
              <a:path w="81" h="133">
                <a:moveTo>
                  <a:pt x="80" y="76"/>
                </a:moveTo>
                <a:cubicBezTo>
                  <a:pt x="80" y="76"/>
                  <a:pt x="80" y="70"/>
                  <a:pt x="76" y="66"/>
                </a:cubicBezTo>
                <a:cubicBezTo>
                  <a:pt x="74" y="64"/>
                  <a:pt x="72" y="64"/>
                  <a:pt x="70" y="64"/>
                </a:cubicBezTo>
                <a:cubicBezTo>
                  <a:pt x="70" y="76"/>
                  <a:pt x="70" y="76"/>
                  <a:pt x="70" y="76"/>
                </a:cubicBezTo>
                <a:cubicBezTo>
                  <a:pt x="67" y="76"/>
                  <a:pt x="67" y="76"/>
                  <a:pt x="67" y="76"/>
                </a:cubicBezTo>
                <a:cubicBezTo>
                  <a:pt x="67" y="63"/>
                  <a:pt x="67" y="63"/>
                  <a:pt x="67" y="63"/>
                </a:cubicBezTo>
                <a:cubicBezTo>
                  <a:pt x="66" y="61"/>
                  <a:pt x="65" y="58"/>
                  <a:pt x="62" y="57"/>
                </a:cubicBezTo>
                <a:cubicBezTo>
                  <a:pt x="59" y="56"/>
                  <a:pt x="57" y="57"/>
                  <a:pt x="55" y="57"/>
                </a:cubicBezTo>
                <a:cubicBezTo>
                  <a:pt x="55" y="70"/>
                  <a:pt x="55" y="70"/>
                  <a:pt x="55" y="70"/>
                </a:cubicBezTo>
                <a:cubicBezTo>
                  <a:pt x="52" y="70"/>
                  <a:pt x="52" y="70"/>
                  <a:pt x="52" y="70"/>
                </a:cubicBezTo>
                <a:cubicBezTo>
                  <a:pt x="52" y="55"/>
                  <a:pt x="52" y="55"/>
                  <a:pt x="52" y="55"/>
                </a:cubicBezTo>
                <a:cubicBezTo>
                  <a:pt x="51" y="54"/>
                  <a:pt x="49" y="52"/>
                  <a:pt x="45" y="52"/>
                </a:cubicBezTo>
                <a:cubicBezTo>
                  <a:pt x="43" y="52"/>
                  <a:pt x="42" y="53"/>
                  <a:pt x="40" y="54"/>
                </a:cubicBezTo>
                <a:cubicBezTo>
                  <a:pt x="40" y="66"/>
                  <a:pt x="40" y="66"/>
                  <a:pt x="40" y="66"/>
                </a:cubicBezTo>
                <a:cubicBezTo>
                  <a:pt x="37" y="66"/>
                  <a:pt x="37" y="66"/>
                  <a:pt x="37" y="66"/>
                </a:cubicBezTo>
                <a:cubicBezTo>
                  <a:pt x="37" y="43"/>
                  <a:pt x="37" y="43"/>
                  <a:pt x="37" y="43"/>
                </a:cubicBezTo>
                <a:cubicBezTo>
                  <a:pt x="46" y="41"/>
                  <a:pt x="53" y="32"/>
                  <a:pt x="53" y="22"/>
                </a:cubicBezTo>
                <a:cubicBezTo>
                  <a:pt x="53" y="10"/>
                  <a:pt x="43" y="0"/>
                  <a:pt x="31" y="0"/>
                </a:cubicBezTo>
                <a:cubicBezTo>
                  <a:pt x="19" y="0"/>
                  <a:pt x="9" y="10"/>
                  <a:pt x="9" y="22"/>
                </a:cubicBezTo>
                <a:cubicBezTo>
                  <a:pt x="9" y="32"/>
                  <a:pt x="15" y="40"/>
                  <a:pt x="23" y="43"/>
                </a:cubicBezTo>
                <a:cubicBezTo>
                  <a:pt x="23" y="82"/>
                  <a:pt x="23" y="82"/>
                  <a:pt x="23" y="82"/>
                </a:cubicBezTo>
                <a:cubicBezTo>
                  <a:pt x="23" y="82"/>
                  <a:pt x="16" y="66"/>
                  <a:pt x="10" y="64"/>
                </a:cubicBezTo>
                <a:cubicBezTo>
                  <a:pt x="4" y="62"/>
                  <a:pt x="0" y="66"/>
                  <a:pt x="0" y="66"/>
                </a:cubicBezTo>
                <a:cubicBezTo>
                  <a:pt x="0" y="66"/>
                  <a:pt x="7" y="79"/>
                  <a:pt x="12" y="93"/>
                </a:cubicBezTo>
                <a:cubicBezTo>
                  <a:pt x="15" y="102"/>
                  <a:pt x="16" y="112"/>
                  <a:pt x="19" y="118"/>
                </a:cubicBezTo>
                <a:cubicBezTo>
                  <a:pt x="26" y="131"/>
                  <a:pt x="36" y="132"/>
                  <a:pt x="47" y="132"/>
                </a:cubicBezTo>
                <a:cubicBezTo>
                  <a:pt x="58" y="132"/>
                  <a:pt x="73" y="133"/>
                  <a:pt x="77" y="124"/>
                </a:cubicBezTo>
                <a:cubicBezTo>
                  <a:pt x="81" y="115"/>
                  <a:pt x="80" y="76"/>
                  <a:pt x="80" y="76"/>
                </a:cubicBezTo>
                <a:close/>
                <a:moveTo>
                  <a:pt x="18" y="22"/>
                </a:moveTo>
                <a:cubicBezTo>
                  <a:pt x="18" y="15"/>
                  <a:pt x="24" y="10"/>
                  <a:pt x="31" y="10"/>
                </a:cubicBezTo>
                <a:cubicBezTo>
                  <a:pt x="38" y="10"/>
                  <a:pt x="43" y="15"/>
                  <a:pt x="43" y="22"/>
                </a:cubicBezTo>
                <a:cubicBezTo>
                  <a:pt x="43" y="27"/>
                  <a:pt x="41" y="31"/>
                  <a:pt x="37" y="33"/>
                </a:cubicBezTo>
                <a:cubicBezTo>
                  <a:pt x="37" y="25"/>
                  <a:pt x="37" y="25"/>
                  <a:pt x="37" y="25"/>
                </a:cubicBezTo>
                <a:cubicBezTo>
                  <a:pt x="37" y="25"/>
                  <a:pt x="36" y="16"/>
                  <a:pt x="30" y="16"/>
                </a:cubicBezTo>
                <a:cubicBezTo>
                  <a:pt x="25" y="16"/>
                  <a:pt x="23" y="24"/>
                  <a:pt x="23" y="24"/>
                </a:cubicBezTo>
                <a:cubicBezTo>
                  <a:pt x="23" y="32"/>
                  <a:pt x="23" y="32"/>
                  <a:pt x="23" y="32"/>
                </a:cubicBezTo>
                <a:cubicBezTo>
                  <a:pt x="20" y="30"/>
                  <a:pt x="18" y="26"/>
                  <a:pt x="18" y="22"/>
                </a:cubicBezTo>
                <a:close/>
                <a:moveTo>
                  <a:pt x="18" y="22"/>
                </a:moveTo>
                <a:cubicBezTo>
                  <a:pt x="18" y="22"/>
                  <a:pt x="18" y="22"/>
                  <a:pt x="18" y="22"/>
                </a:cubicBezTo>
              </a:path>
            </a:pathLst>
          </a:custGeom>
          <a:solidFill>
            <a:srgbClr val="47B6A6"/>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53" name="Rectangle 82">
            <a:extLst>
              <a:ext uri="{FF2B5EF4-FFF2-40B4-BE49-F238E27FC236}">
                <a16:creationId xmlns:a16="http://schemas.microsoft.com/office/drawing/2014/main" id="{CF1CEE86-65DF-4A90-ABDB-21359459E8DE}"/>
              </a:ext>
            </a:extLst>
          </p:cNvPr>
          <p:cNvSpPr>
            <a:spLocks noChangeArrowheads="1"/>
          </p:cNvSpPr>
          <p:nvPr/>
        </p:nvSpPr>
        <p:spPr bwMode="auto">
          <a:xfrm>
            <a:off x="1237269" y="3675108"/>
            <a:ext cx="791883"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1 weak</a:t>
            </a:r>
            <a:endParaRPr lang="en-US" sz="2160" dirty="0">
              <a:latin typeface="Times New Roman" panose="02020603050405020304" pitchFamily="18" charset="0"/>
              <a:cs typeface="Times New Roman" panose="02020603050405020304" pitchFamily="18" charset="0"/>
            </a:endParaRPr>
          </a:p>
        </p:txBody>
      </p:sp>
      <p:sp>
        <p:nvSpPr>
          <p:cNvPr id="54" name="Rectangle 83">
            <a:extLst>
              <a:ext uri="{FF2B5EF4-FFF2-40B4-BE49-F238E27FC236}">
                <a16:creationId xmlns:a16="http://schemas.microsoft.com/office/drawing/2014/main" id="{C9A42C00-AE25-493F-B49D-D35C9B979000}"/>
              </a:ext>
            </a:extLst>
          </p:cNvPr>
          <p:cNvSpPr>
            <a:spLocks noChangeArrowheads="1"/>
          </p:cNvSpPr>
          <p:nvPr/>
        </p:nvSpPr>
        <p:spPr bwMode="auto">
          <a:xfrm>
            <a:off x="2822587" y="3675108"/>
            <a:ext cx="791883"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1 weak</a:t>
            </a:r>
            <a:endParaRPr lang="en-US" sz="2160" dirty="0">
              <a:latin typeface="Times New Roman" panose="02020603050405020304" pitchFamily="18" charset="0"/>
              <a:cs typeface="Times New Roman" panose="02020603050405020304" pitchFamily="18" charset="0"/>
            </a:endParaRPr>
          </a:p>
        </p:txBody>
      </p:sp>
      <p:sp>
        <p:nvSpPr>
          <p:cNvPr id="55" name="Rectangle 84">
            <a:extLst>
              <a:ext uri="{FF2B5EF4-FFF2-40B4-BE49-F238E27FC236}">
                <a16:creationId xmlns:a16="http://schemas.microsoft.com/office/drawing/2014/main" id="{ECD187EB-772A-4E0A-A8C6-3BCA56EC498F}"/>
              </a:ext>
            </a:extLst>
          </p:cNvPr>
          <p:cNvSpPr>
            <a:spLocks noChangeArrowheads="1"/>
          </p:cNvSpPr>
          <p:nvPr/>
        </p:nvSpPr>
        <p:spPr bwMode="auto">
          <a:xfrm>
            <a:off x="4201088" y="3675108"/>
            <a:ext cx="899285"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2 </a:t>
            </a:r>
            <a:r>
              <a:rPr lang="en-US" sz="2160" dirty="0" err="1">
                <a:solidFill>
                  <a:srgbClr val="EEEEEF"/>
                </a:solidFill>
                <a:latin typeface="Times New Roman" panose="02020603050405020304" pitchFamily="18" charset="0"/>
                <a:cs typeface="Times New Roman" panose="02020603050405020304" pitchFamily="18" charset="0"/>
              </a:rPr>
              <a:t>weaks</a:t>
            </a:r>
            <a:endParaRPr lang="en-US" sz="2160" dirty="0">
              <a:latin typeface="Times New Roman" panose="02020603050405020304" pitchFamily="18" charset="0"/>
              <a:cs typeface="Times New Roman" panose="02020603050405020304" pitchFamily="18" charset="0"/>
            </a:endParaRPr>
          </a:p>
        </p:txBody>
      </p:sp>
      <p:sp>
        <p:nvSpPr>
          <p:cNvPr id="56" name="Rectangle 85">
            <a:extLst>
              <a:ext uri="{FF2B5EF4-FFF2-40B4-BE49-F238E27FC236}">
                <a16:creationId xmlns:a16="http://schemas.microsoft.com/office/drawing/2014/main" id="{2030516D-F0F6-4EC8-A198-1C55CF2E556D}"/>
              </a:ext>
            </a:extLst>
          </p:cNvPr>
          <p:cNvSpPr>
            <a:spLocks noChangeArrowheads="1"/>
          </p:cNvSpPr>
          <p:nvPr/>
        </p:nvSpPr>
        <p:spPr bwMode="auto">
          <a:xfrm>
            <a:off x="5785295" y="3675108"/>
            <a:ext cx="899285"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3 </a:t>
            </a:r>
            <a:r>
              <a:rPr lang="en-US" sz="2160" dirty="0" err="1">
                <a:solidFill>
                  <a:srgbClr val="EEEEEF"/>
                </a:solidFill>
                <a:latin typeface="Times New Roman" panose="02020603050405020304" pitchFamily="18" charset="0"/>
                <a:cs typeface="Times New Roman" panose="02020603050405020304" pitchFamily="18" charset="0"/>
              </a:rPr>
              <a:t>weaks</a:t>
            </a:r>
            <a:endParaRPr lang="en-US" sz="2160" dirty="0">
              <a:latin typeface="Times New Roman" panose="02020603050405020304" pitchFamily="18" charset="0"/>
              <a:cs typeface="Times New Roman" panose="02020603050405020304" pitchFamily="18" charset="0"/>
            </a:endParaRPr>
          </a:p>
        </p:txBody>
      </p:sp>
      <p:sp>
        <p:nvSpPr>
          <p:cNvPr id="57" name="Rectangle 86">
            <a:extLst>
              <a:ext uri="{FF2B5EF4-FFF2-40B4-BE49-F238E27FC236}">
                <a16:creationId xmlns:a16="http://schemas.microsoft.com/office/drawing/2014/main" id="{97409222-99EA-45B6-A1D4-3BBA57AF95EF}"/>
              </a:ext>
            </a:extLst>
          </p:cNvPr>
          <p:cNvSpPr>
            <a:spLocks noChangeArrowheads="1"/>
          </p:cNvSpPr>
          <p:nvPr/>
        </p:nvSpPr>
        <p:spPr bwMode="auto">
          <a:xfrm>
            <a:off x="7218608" y="3675108"/>
            <a:ext cx="899285"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2 </a:t>
            </a:r>
            <a:r>
              <a:rPr lang="en-US" sz="2160" dirty="0" err="1">
                <a:solidFill>
                  <a:srgbClr val="EEEEEF"/>
                </a:solidFill>
                <a:latin typeface="Times New Roman" panose="02020603050405020304" pitchFamily="18" charset="0"/>
                <a:cs typeface="Times New Roman" panose="02020603050405020304" pitchFamily="18" charset="0"/>
              </a:rPr>
              <a:t>weaks</a:t>
            </a:r>
            <a:endParaRPr lang="en-US" sz="2160" dirty="0">
              <a:latin typeface="Times New Roman" panose="02020603050405020304" pitchFamily="18" charset="0"/>
              <a:cs typeface="Times New Roman" panose="02020603050405020304" pitchFamily="18" charset="0"/>
            </a:endParaRPr>
          </a:p>
        </p:txBody>
      </p:sp>
      <p:sp>
        <p:nvSpPr>
          <p:cNvPr id="58" name="Rectangle 87">
            <a:extLst>
              <a:ext uri="{FF2B5EF4-FFF2-40B4-BE49-F238E27FC236}">
                <a16:creationId xmlns:a16="http://schemas.microsoft.com/office/drawing/2014/main" id="{55221F3D-8DC0-4C27-978F-621951CF2295}"/>
              </a:ext>
            </a:extLst>
          </p:cNvPr>
          <p:cNvSpPr>
            <a:spLocks noChangeArrowheads="1"/>
          </p:cNvSpPr>
          <p:nvPr/>
        </p:nvSpPr>
        <p:spPr bwMode="auto">
          <a:xfrm>
            <a:off x="8803414" y="3675108"/>
            <a:ext cx="899285" cy="3323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algn="ctr" defTabSz="1097280" fontAlgn="base">
              <a:spcBef>
                <a:spcPct val="0"/>
              </a:spcBef>
              <a:spcAft>
                <a:spcPct val="0"/>
              </a:spcAft>
            </a:pPr>
            <a:r>
              <a:rPr lang="en-US" sz="2160" dirty="0">
                <a:solidFill>
                  <a:srgbClr val="EEEEEF"/>
                </a:solidFill>
                <a:latin typeface="Times New Roman" panose="02020603050405020304" pitchFamily="18" charset="0"/>
                <a:cs typeface="Times New Roman" panose="02020603050405020304" pitchFamily="18" charset="0"/>
              </a:rPr>
              <a:t>2 </a:t>
            </a:r>
            <a:r>
              <a:rPr lang="en-US" sz="2160" dirty="0" err="1">
                <a:solidFill>
                  <a:srgbClr val="EEEEEF"/>
                </a:solidFill>
                <a:latin typeface="Times New Roman" panose="02020603050405020304" pitchFamily="18" charset="0"/>
                <a:cs typeface="Times New Roman" panose="02020603050405020304" pitchFamily="18" charset="0"/>
              </a:rPr>
              <a:t>weaks</a:t>
            </a:r>
            <a:endParaRPr lang="en-US" sz="2160" dirty="0">
              <a:latin typeface="Times New Roman" panose="02020603050405020304" pitchFamily="18" charset="0"/>
              <a:cs typeface="Times New Roman" panose="02020603050405020304" pitchFamily="18" charset="0"/>
            </a:endParaRPr>
          </a:p>
        </p:txBody>
      </p:sp>
      <p:sp>
        <p:nvSpPr>
          <p:cNvPr id="59" name="Freeform 45">
            <a:extLst>
              <a:ext uri="{FF2B5EF4-FFF2-40B4-BE49-F238E27FC236}">
                <a16:creationId xmlns:a16="http://schemas.microsoft.com/office/drawing/2014/main" id="{4611B588-9910-43A9-8A6A-98F19DD82E14}"/>
              </a:ext>
            </a:extLst>
          </p:cNvPr>
          <p:cNvSpPr>
            <a:spLocks noEditPoints="1"/>
          </p:cNvSpPr>
          <p:nvPr/>
        </p:nvSpPr>
        <p:spPr bwMode="auto">
          <a:xfrm>
            <a:off x="7674469" y="2412705"/>
            <a:ext cx="13703" cy="1043153"/>
          </a:xfrm>
          <a:custGeom>
            <a:avLst/>
            <a:gdLst/>
            <a:ahLst/>
            <a:cxnLst>
              <a:cxn ang="0">
                <a:pos x="8" y="609"/>
              </a:cxn>
              <a:cxn ang="0">
                <a:pos x="0" y="609"/>
              </a:cxn>
              <a:cxn ang="0">
                <a:pos x="0" y="577"/>
              </a:cxn>
              <a:cxn ang="0">
                <a:pos x="8" y="577"/>
              </a:cxn>
              <a:cxn ang="0">
                <a:pos x="8" y="609"/>
              </a:cxn>
              <a:cxn ang="0">
                <a:pos x="8" y="545"/>
              </a:cxn>
              <a:cxn ang="0">
                <a:pos x="0" y="545"/>
              </a:cxn>
              <a:cxn ang="0">
                <a:pos x="0" y="512"/>
              </a:cxn>
              <a:cxn ang="0">
                <a:pos x="8" y="512"/>
              </a:cxn>
              <a:cxn ang="0">
                <a:pos x="8" y="545"/>
              </a:cxn>
              <a:cxn ang="0">
                <a:pos x="8" y="480"/>
              </a:cxn>
              <a:cxn ang="0">
                <a:pos x="0" y="480"/>
              </a:cxn>
              <a:cxn ang="0">
                <a:pos x="0" y="448"/>
              </a:cxn>
              <a:cxn ang="0">
                <a:pos x="8" y="448"/>
              </a:cxn>
              <a:cxn ang="0">
                <a:pos x="8" y="480"/>
              </a:cxn>
              <a:cxn ang="0">
                <a:pos x="8" y="416"/>
              </a:cxn>
              <a:cxn ang="0">
                <a:pos x="0" y="416"/>
              </a:cxn>
              <a:cxn ang="0">
                <a:pos x="0" y="384"/>
              </a:cxn>
              <a:cxn ang="0">
                <a:pos x="8" y="384"/>
              </a:cxn>
              <a:cxn ang="0">
                <a:pos x="8" y="416"/>
              </a:cxn>
              <a:cxn ang="0">
                <a:pos x="8" y="352"/>
              </a:cxn>
              <a:cxn ang="0">
                <a:pos x="0" y="352"/>
              </a:cxn>
              <a:cxn ang="0">
                <a:pos x="0" y="320"/>
              </a:cxn>
              <a:cxn ang="0">
                <a:pos x="8" y="320"/>
              </a:cxn>
              <a:cxn ang="0">
                <a:pos x="8" y="352"/>
              </a:cxn>
              <a:cxn ang="0">
                <a:pos x="8" y="288"/>
              </a:cxn>
              <a:cxn ang="0">
                <a:pos x="0" y="288"/>
              </a:cxn>
              <a:cxn ang="0">
                <a:pos x="0" y="256"/>
              </a:cxn>
              <a:cxn ang="0">
                <a:pos x="8" y="256"/>
              </a:cxn>
              <a:cxn ang="0">
                <a:pos x="8" y="288"/>
              </a:cxn>
              <a:cxn ang="0">
                <a:pos x="8" y="224"/>
              </a:cxn>
              <a:cxn ang="0">
                <a:pos x="0" y="224"/>
              </a:cxn>
              <a:cxn ang="0">
                <a:pos x="0" y="192"/>
              </a:cxn>
              <a:cxn ang="0">
                <a:pos x="8" y="192"/>
              </a:cxn>
              <a:cxn ang="0">
                <a:pos x="8" y="224"/>
              </a:cxn>
              <a:cxn ang="0">
                <a:pos x="8" y="160"/>
              </a:cxn>
              <a:cxn ang="0">
                <a:pos x="0" y="160"/>
              </a:cxn>
              <a:cxn ang="0">
                <a:pos x="0" y="128"/>
              </a:cxn>
              <a:cxn ang="0">
                <a:pos x="8" y="128"/>
              </a:cxn>
              <a:cxn ang="0">
                <a:pos x="8" y="160"/>
              </a:cxn>
              <a:cxn ang="0">
                <a:pos x="8" y="96"/>
              </a:cxn>
              <a:cxn ang="0">
                <a:pos x="0" y="96"/>
              </a:cxn>
              <a:cxn ang="0">
                <a:pos x="0" y="64"/>
              </a:cxn>
              <a:cxn ang="0">
                <a:pos x="8" y="64"/>
              </a:cxn>
              <a:cxn ang="0">
                <a:pos x="8" y="96"/>
              </a:cxn>
              <a:cxn ang="0">
                <a:pos x="8" y="32"/>
              </a:cxn>
              <a:cxn ang="0">
                <a:pos x="0" y="32"/>
              </a:cxn>
              <a:cxn ang="0">
                <a:pos x="0" y="0"/>
              </a:cxn>
              <a:cxn ang="0">
                <a:pos x="8" y="0"/>
              </a:cxn>
              <a:cxn ang="0">
                <a:pos x="8" y="32"/>
              </a:cxn>
            </a:cxnLst>
            <a:rect l="0" t="0" r="r" b="b"/>
            <a:pathLst>
              <a:path w="8" h="609">
                <a:moveTo>
                  <a:pt x="8" y="609"/>
                </a:moveTo>
                <a:lnTo>
                  <a:pt x="0" y="609"/>
                </a:lnTo>
                <a:lnTo>
                  <a:pt x="0" y="577"/>
                </a:lnTo>
                <a:lnTo>
                  <a:pt x="8" y="577"/>
                </a:lnTo>
                <a:lnTo>
                  <a:pt x="8" y="609"/>
                </a:lnTo>
                <a:close/>
                <a:moveTo>
                  <a:pt x="8" y="545"/>
                </a:moveTo>
                <a:lnTo>
                  <a:pt x="0" y="545"/>
                </a:lnTo>
                <a:lnTo>
                  <a:pt x="0" y="512"/>
                </a:lnTo>
                <a:lnTo>
                  <a:pt x="8" y="512"/>
                </a:lnTo>
                <a:lnTo>
                  <a:pt x="8" y="545"/>
                </a:lnTo>
                <a:close/>
                <a:moveTo>
                  <a:pt x="8" y="480"/>
                </a:moveTo>
                <a:lnTo>
                  <a:pt x="0" y="480"/>
                </a:lnTo>
                <a:lnTo>
                  <a:pt x="0" y="448"/>
                </a:lnTo>
                <a:lnTo>
                  <a:pt x="8" y="448"/>
                </a:lnTo>
                <a:lnTo>
                  <a:pt x="8" y="480"/>
                </a:lnTo>
                <a:close/>
                <a:moveTo>
                  <a:pt x="8" y="416"/>
                </a:moveTo>
                <a:lnTo>
                  <a:pt x="0" y="416"/>
                </a:lnTo>
                <a:lnTo>
                  <a:pt x="0" y="384"/>
                </a:lnTo>
                <a:lnTo>
                  <a:pt x="8" y="384"/>
                </a:lnTo>
                <a:lnTo>
                  <a:pt x="8" y="416"/>
                </a:lnTo>
                <a:close/>
                <a:moveTo>
                  <a:pt x="8" y="352"/>
                </a:moveTo>
                <a:lnTo>
                  <a:pt x="0" y="352"/>
                </a:lnTo>
                <a:lnTo>
                  <a:pt x="0" y="320"/>
                </a:lnTo>
                <a:lnTo>
                  <a:pt x="8" y="320"/>
                </a:lnTo>
                <a:lnTo>
                  <a:pt x="8" y="352"/>
                </a:lnTo>
                <a:close/>
                <a:moveTo>
                  <a:pt x="8" y="288"/>
                </a:moveTo>
                <a:lnTo>
                  <a:pt x="0" y="288"/>
                </a:lnTo>
                <a:lnTo>
                  <a:pt x="0" y="256"/>
                </a:lnTo>
                <a:lnTo>
                  <a:pt x="8" y="256"/>
                </a:lnTo>
                <a:lnTo>
                  <a:pt x="8" y="288"/>
                </a:lnTo>
                <a:close/>
                <a:moveTo>
                  <a:pt x="8" y="224"/>
                </a:moveTo>
                <a:lnTo>
                  <a:pt x="0" y="224"/>
                </a:lnTo>
                <a:lnTo>
                  <a:pt x="0" y="192"/>
                </a:lnTo>
                <a:lnTo>
                  <a:pt x="8" y="192"/>
                </a:lnTo>
                <a:lnTo>
                  <a:pt x="8" y="224"/>
                </a:lnTo>
                <a:close/>
                <a:moveTo>
                  <a:pt x="8" y="160"/>
                </a:moveTo>
                <a:lnTo>
                  <a:pt x="0" y="160"/>
                </a:lnTo>
                <a:lnTo>
                  <a:pt x="0" y="128"/>
                </a:lnTo>
                <a:lnTo>
                  <a:pt x="8" y="128"/>
                </a:lnTo>
                <a:lnTo>
                  <a:pt x="8" y="160"/>
                </a:lnTo>
                <a:close/>
                <a:moveTo>
                  <a:pt x="8" y="96"/>
                </a:moveTo>
                <a:lnTo>
                  <a:pt x="0" y="96"/>
                </a:lnTo>
                <a:lnTo>
                  <a:pt x="0" y="64"/>
                </a:lnTo>
                <a:lnTo>
                  <a:pt x="8" y="64"/>
                </a:lnTo>
                <a:lnTo>
                  <a:pt x="8" y="96"/>
                </a:lnTo>
                <a:close/>
                <a:moveTo>
                  <a:pt x="8" y="32"/>
                </a:moveTo>
                <a:lnTo>
                  <a:pt x="0" y="32"/>
                </a:lnTo>
                <a:lnTo>
                  <a:pt x="0" y="0"/>
                </a:lnTo>
                <a:lnTo>
                  <a:pt x="8" y="0"/>
                </a:lnTo>
                <a:lnTo>
                  <a:pt x="8" y="32"/>
                </a:lnTo>
                <a:close/>
              </a:path>
            </a:pathLst>
          </a:custGeom>
          <a:solidFill>
            <a:srgbClr val="646463"/>
          </a:solidFill>
          <a:ln w="9525">
            <a:noFill/>
            <a:round/>
            <a:headEnd/>
            <a:tailEnd/>
          </a:ln>
        </p:spPr>
        <p:txBody>
          <a:bodyPr vert="horz" wrap="square" lIns="109728" tIns="54864" rIns="109728" bIns="54864" numCol="1" anchor="t" anchorCtr="0" compatLnSpc="1">
            <a:prstTxWarp prst="textNoShape">
              <a:avLst/>
            </a:prstTxWarp>
          </a:bodyPr>
          <a:lstStyle/>
          <a:p>
            <a:endParaRPr lang="en-US" sz="2160">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a16="http://schemas.microsoft.com/office/drawing/2014/main" id="{16F36D55-9607-4B5B-8FB9-ECED99F020C6}"/>
              </a:ext>
            </a:extLst>
          </p:cNvPr>
          <p:cNvSpPr/>
          <p:nvPr/>
        </p:nvSpPr>
        <p:spPr>
          <a:xfrm>
            <a:off x="1737359" y="1969300"/>
            <a:ext cx="1603966" cy="424732"/>
          </a:xfrm>
          <a:prstGeom prst="rect">
            <a:avLst/>
          </a:prstGeom>
        </p:spPr>
        <p:txBody>
          <a:bodyPr wrap="square">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Writing proposal</a:t>
            </a:r>
          </a:p>
          <a:p>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  27/9- 3/10</a:t>
            </a:r>
            <a:endParaRPr lang="en-US" sz="960" dirty="0">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a16="http://schemas.microsoft.com/office/drawing/2014/main" id="{5FFC2029-F215-400B-9E22-F4423C83FC71}"/>
              </a:ext>
            </a:extLst>
          </p:cNvPr>
          <p:cNvSpPr/>
          <p:nvPr/>
        </p:nvSpPr>
        <p:spPr>
          <a:xfrm>
            <a:off x="4768595" y="1969300"/>
            <a:ext cx="1603966" cy="609398"/>
          </a:xfrm>
          <a:prstGeom prst="rect">
            <a:avLst/>
          </a:prstGeom>
        </p:spPr>
        <p:txBody>
          <a:bodyPr wrap="square">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Design block and Specification</a:t>
            </a:r>
          </a:p>
          <a:p>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11/10- 24/10</a:t>
            </a:r>
            <a:endParaRPr lang="en-US" sz="960" dirty="0">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a16="http://schemas.microsoft.com/office/drawing/2014/main" id="{B06FD949-06AE-4BED-917A-2A7E2C4386E5}"/>
              </a:ext>
            </a:extLst>
          </p:cNvPr>
          <p:cNvSpPr/>
          <p:nvPr/>
        </p:nvSpPr>
        <p:spPr>
          <a:xfrm>
            <a:off x="7772399" y="1969300"/>
            <a:ext cx="1603966" cy="424732"/>
          </a:xfrm>
          <a:prstGeom prst="rect">
            <a:avLst/>
          </a:prstGeom>
        </p:spPr>
        <p:txBody>
          <a:bodyPr wrap="square">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Debug and Verify</a:t>
            </a:r>
          </a:p>
          <a:p>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15/11- 28/11</a:t>
            </a:r>
            <a:endParaRPr lang="en-US" sz="960" dirty="0">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a16="http://schemas.microsoft.com/office/drawing/2014/main" id="{A084CDB1-D86D-45A3-8F76-2594D98D411A}"/>
              </a:ext>
            </a:extLst>
          </p:cNvPr>
          <p:cNvSpPr/>
          <p:nvPr/>
        </p:nvSpPr>
        <p:spPr>
          <a:xfrm>
            <a:off x="1554479" y="4945672"/>
            <a:ext cx="1603966" cy="424732"/>
          </a:xfrm>
          <a:prstGeom prst="rect">
            <a:avLst/>
          </a:prstGeom>
        </p:spPr>
        <p:txBody>
          <a:bodyPr wrap="square">
            <a:spAutoFit/>
          </a:bodyPr>
          <a:lstStyle/>
          <a:p>
            <a:pPr algn="r"/>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Read document</a:t>
            </a:r>
          </a:p>
          <a:p>
            <a:pPr algn="r"/>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4/10- 10/10</a:t>
            </a:r>
            <a:endParaRPr lang="en-US" sz="960" dirty="0">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B178F2C9-3454-4527-AB1A-5DC000ED945A}"/>
              </a:ext>
            </a:extLst>
          </p:cNvPr>
          <p:cNvSpPr/>
          <p:nvPr/>
        </p:nvSpPr>
        <p:spPr>
          <a:xfrm>
            <a:off x="4585715" y="4945672"/>
            <a:ext cx="1603966" cy="794064"/>
          </a:xfrm>
          <a:prstGeom prst="rect">
            <a:avLst/>
          </a:prstGeom>
        </p:spPr>
        <p:txBody>
          <a:bodyPr wrap="square">
            <a:spAutoFit/>
          </a:bodyPr>
          <a:lstStyle/>
          <a:p>
            <a:pPr algn="r"/>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RTL code and test plan, test case, test bench</a:t>
            </a:r>
          </a:p>
          <a:p>
            <a:pPr algn="r"/>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25/10- 14/11</a:t>
            </a:r>
            <a:endParaRPr lang="en-US" sz="960" dirty="0">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a16="http://schemas.microsoft.com/office/drawing/2014/main" id="{47F4CAFF-DC0C-4EE4-8603-9C1FAC028D34}"/>
              </a:ext>
            </a:extLst>
          </p:cNvPr>
          <p:cNvSpPr/>
          <p:nvPr/>
        </p:nvSpPr>
        <p:spPr>
          <a:xfrm>
            <a:off x="7589519" y="4945672"/>
            <a:ext cx="1603966" cy="424732"/>
          </a:xfrm>
          <a:prstGeom prst="rect">
            <a:avLst/>
          </a:prstGeom>
        </p:spPr>
        <p:txBody>
          <a:bodyPr wrap="square">
            <a:spAutoFit/>
          </a:bodyPr>
          <a:lstStyle/>
          <a:p>
            <a:pPr algn="r"/>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Write Report</a:t>
            </a:r>
          </a:p>
          <a:p>
            <a:pPr algn="r"/>
            <a:r>
              <a:rPr lang="en-US" sz="960" dirty="0">
                <a:solidFill>
                  <a:schemeClr val="tx1">
                    <a:lumMod val="50000"/>
                    <a:lumOff val="50000"/>
                  </a:schemeClr>
                </a:solidFill>
                <a:latin typeface="Times New Roman" panose="02020603050405020304" pitchFamily="18" charset="0"/>
                <a:cs typeface="Times New Roman" panose="02020603050405020304" pitchFamily="18" charset="0"/>
              </a:rPr>
              <a:t>29/11- 12/12</a:t>
            </a:r>
            <a:endParaRPr lang="en-US" sz="960" dirty="0">
              <a:latin typeface="Times New Roman" panose="02020603050405020304" pitchFamily="18" charset="0"/>
              <a:cs typeface="Times New Roman" panose="02020603050405020304" pitchFamily="18" charset="0"/>
            </a:endParaRPr>
          </a:p>
        </p:txBody>
      </p:sp>
      <p:sp>
        <p:nvSpPr>
          <p:cNvPr id="66" name="Title 2">
            <a:extLst>
              <a:ext uri="{FF2B5EF4-FFF2-40B4-BE49-F238E27FC236}">
                <a16:creationId xmlns:a16="http://schemas.microsoft.com/office/drawing/2014/main" id="{652F67EA-9201-4F0E-9F95-F16E085B55C1}"/>
              </a:ext>
            </a:extLst>
          </p:cNvPr>
          <p:cNvSpPr txBox="1">
            <a:spLocks/>
          </p:cNvSpPr>
          <p:nvPr/>
        </p:nvSpPr>
        <p:spPr>
          <a:xfrm>
            <a:off x="1861917" y="383025"/>
            <a:ext cx="7229340" cy="446088"/>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800" noProof="0" dirty="0">
                <a:latin typeface="Times New Roman" panose="02020603050405020304" pitchFamily="18" charset="0"/>
                <a:ea typeface="Open Sans Extrabold" panose="020B0906030804020204" pitchFamily="34" charset="0"/>
                <a:cs typeface="Times New Roman" panose="02020603050405020304" pitchFamily="18" charset="0"/>
              </a:rPr>
              <a:t>FEATURE TIMELINE</a:t>
            </a:r>
            <a:endParaRPr kumimoji="0" lang="en-US" sz="2800" b="0" i="0" u="none" strike="noStrike" kern="1200" cap="none" spc="0" normalizeH="0" baseline="0" noProof="0" dirty="0">
              <a:ln>
                <a:noFill/>
              </a:ln>
              <a:solidFill>
                <a:schemeClr val="tx1"/>
              </a:solidFill>
              <a:effectLst/>
              <a:uLnTx/>
              <a:uFillTx/>
              <a:latin typeface="Times New Roman" panose="02020603050405020304" pitchFamily="18" charset="0"/>
              <a:ea typeface="Open Sans Extrabold" panose="020B0906030804020204" pitchFamily="34" charset="0"/>
              <a:cs typeface="Times New Roman" panose="02020603050405020304" pitchFamily="18" charset="0"/>
            </a:endParaRPr>
          </a:p>
        </p:txBody>
      </p:sp>
      <p:grpSp>
        <p:nvGrpSpPr>
          <p:cNvPr id="68" name="Group 67">
            <a:extLst>
              <a:ext uri="{FF2B5EF4-FFF2-40B4-BE49-F238E27FC236}">
                <a16:creationId xmlns:a16="http://schemas.microsoft.com/office/drawing/2014/main" id="{34FEE43B-DEA1-41E4-8A43-B55BFD2CABB7}"/>
              </a:ext>
            </a:extLst>
          </p:cNvPr>
          <p:cNvGrpSpPr/>
          <p:nvPr/>
        </p:nvGrpSpPr>
        <p:grpSpPr>
          <a:xfrm rot="10800000" flipV="1">
            <a:off x="4772322" y="1089416"/>
            <a:ext cx="1428153" cy="45719"/>
            <a:chOff x="3965945" y="1385354"/>
            <a:chExt cx="4572000" cy="79107"/>
          </a:xfrm>
        </p:grpSpPr>
        <p:sp>
          <p:nvSpPr>
            <p:cNvPr id="69" name="Rectangle 68">
              <a:extLst>
                <a:ext uri="{FF2B5EF4-FFF2-40B4-BE49-F238E27FC236}">
                  <a16:creationId xmlns:a16="http://schemas.microsoft.com/office/drawing/2014/main" id="{EDE68F5B-9674-4CAB-968D-694D0C5C180B}"/>
                </a:ext>
              </a:extLst>
            </p:cNvPr>
            <p:cNvSpPr/>
            <p:nvPr/>
          </p:nvSpPr>
          <p:spPr>
            <a:xfrm>
              <a:off x="3965945" y="1385356"/>
              <a:ext cx="914400" cy="791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E78E4440-232E-4EE7-8E80-2141D53CEBED}"/>
                </a:ext>
              </a:extLst>
            </p:cNvPr>
            <p:cNvSpPr/>
            <p:nvPr/>
          </p:nvSpPr>
          <p:spPr>
            <a:xfrm>
              <a:off x="4880345" y="1385355"/>
              <a:ext cx="914400" cy="791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0F95B084-11E5-47FD-A05C-99F16B09AE39}"/>
                </a:ext>
              </a:extLst>
            </p:cNvPr>
            <p:cNvSpPr/>
            <p:nvPr/>
          </p:nvSpPr>
          <p:spPr>
            <a:xfrm>
              <a:off x="5794745" y="1385354"/>
              <a:ext cx="914400" cy="791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AF4C682C-7BB7-4C3B-B353-D66A5FD2659B}"/>
                </a:ext>
              </a:extLst>
            </p:cNvPr>
            <p:cNvSpPr/>
            <p:nvPr/>
          </p:nvSpPr>
          <p:spPr>
            <a:xfrm>
              <a:off x="6709145" y="1385354"/>
              <a:ext cx="914400" cy="7910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83425985-0B30-47C0-AAC9-2942B91F45A0}"/>
                </a:ext>
              </a:extLst>
            </p:cNvPr>
            <p:cNvSpPr/>
            <p:nvPr/>
          </p:nvSpPr>
          <p:spPr>
            <a:xfrm>
              <a:off x="7623545" y="1385354"/>
              <a:ext cx="914400" cy="7910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grpSp>
      <p:sp>
        <p:nvSpPr>
          <p:cNvPr id="74" name="TextBox 73">
            <a:extLst>
              <a:ext uri="{FF2B5EF4-FFF2-40B4-BE49-F238E27FC236}">
                <a16:creationId xmlns:a16="http://schemas.microsoft.com/office/drawing/2014/main" id="{1EBE08B0-5FBF-4C6E-9C6E-7ACE7E088614}"/>
              </a:ext>
            </a:extLst>
          </p:cNvPr>
          <p:cNvSpPr txBox="1"/>
          <p:nvPr/>
        </p:nvSpPr>
        <p:spPr>
          <a:xfrm>
            <a:off x="11663265" y="6279502"/>
            <a:ext cx="306494" cy="369332"/>
          </a:xfrm>
          <a:prstGeom prst="rect">
            <a:avLst/>
          </a:prstGeom>
          <a:noFill/>
        </p:spPr>
        <p:txBody>
          <a:bodyPr wrap="none" rtlCol="0">
            <a:spAutoFit/>
          </a:bodyPr>
          <a:lstStyle/>
          <a:p>
            <a:r>
              <a:rPr lang="en-US" dirty="0"/>
              <a:t>2</a:t>
            </a:r>
          </a:p>
        </p:txBody>
      </p:sp>
    </p:spTree>
    <p:extLst>
      <p:ext uri="{BB962C8B-B14F-4D97-AF65-F5344CB8AC3E}">
        <p14:creationId xmlns:p14="http://schemas.microsoft.com/office/powerpoint/2010/main" val="1041691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p:cTn id="7" dur="500" fill="hold"/>
                                        <p:tgtEl>
                                          <p:spTgt spid="68"/>
                                        </p:tgtEl>
                                        <p:attrNameLst>
                                          <p:attrName>ppt_w</p:attrName>
                                        </p:attrNameLst>
                                      </p:cBhvr>
                                      <p:tavLst>
                                        <p:tav tm="0">
                                          <p:val>
                                            <p:fltVal val="0"/>
                                          </p:val>
                                        </p:tav>
                                        <p:tav tm="100000">
                                          <p:val>
                                            <p:strVal val="#ppt_w"/>
                                          </p:val>
                                        </p:tav>
                                      </p:tavLst>
                                    </p:anim>
                                    <p:anim calcmode="lin" valueType="num">
                                      <p:cBhvr>
                                        <p:cTn id="8" dur="500" fill="hold"/>
                                        <p:tgtEl>
                                          <p:spTgt spid="68"/>
                                        </p:tgtEl>
                                        <p:attrNameLst>
                                          <p:attrName>ppt_h</p:attrName>
                                        </p:attrNameLst>
                                      </p:cBhvr>
                                      <p:tavLst>
                                        <p:tav tm="0">
                                          <p:val>
                                            <p:fltVal val="0"/>
                                          </p:val>
                                        </p:tav>
                                        <p:tav tm="100000">
                                          <p:val>
                                            <p:strVal val="#ppt_h"/>
                                          </p:val>
                                        </p:tav>
                                      </p:tavLst>
                                    </p:anim>
                                    <p:anim calcmode="lin" valueType="num">
                                      <p:cBhvr>
                                        <p:cTn id="9" dur="500" fill="hold"/>
                                        <p:tgtEl>
                                          <p:spTgt spid="68"/>
                                        </p:tgtEl>
                                        <p:attrNameLst>
                                          <p:attrName>style.rotation</p:attrName>
                                        </p:attrNameLst>
                                      </p:cBhvr>
                                      <p:tavLst>
                                        <p:tav tm="0">
                                          <p:val>
                                            <p:fltVal val="360"/>
                                          </p:val>
                                        </p:tav>
                                        <p:tav tm="100000">
                                          <p:val>
                                            <p:fltVal val="0"/>
                                          </p:val>
                                        </p:tav>
                                      </p:tavLst>
                                    </p:anim>
                                    <p:animEffect transition="in" filter="fade">
                                      <p:cBhvr>
                                        <p:cTn id="1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5F566-5ACD-4225-810A-DE8FDFDBBF4F}"/>
              </a:ext>
            </a:extLst>
          </p:cNvPr>
          <p:cNvSpPr>
            <a:spLocks noGrp="1"/>
          </p:cNvSpPr>
          <p:nvPr>
            <p:ph type="title"/>
          </p:nvPr>
        </p:nvSpPr>
        <p:spPr>
          <a:xfrm>
            <a:off x="5125834" y="1425375"/>
            <a:ext cx="3812893" cy="911441"/>
          </a:xfrm>
        </p:spPr>
        <p:txBody>
          <a:bodyPr>
            <a:normAutofit/>
          </a:bodyPr>
          <a:lstStyle/>
          <a:p>
            <a:r>
              <a:rPr lang="en-US" sz="2800" dirty="0">
                <a:latin typeface="Times New Roman"/>
                <a:cs typeface="Times New Roman"/>
              </a:rPr>
              <a:t>OUTLINE</a:t>
            </a:r>
            <a:endParaRPr lang="vi-VN" sz="2800" dirty="0">
              <a:latin typeface="Times New Roman"/>
              <a:cs typeface="Times New Roman"/>
            </a:endParaRPr>
          </a:p>
        </p:txBody>
      </p:sp>
      <p:sp>
        <p:nvSpPr>
          <p:cNvPr id="3" name="Content Placeholder 2">
            <a:extLst>
              <a:ext uri="{FF2B5EF4-FFF2-40B4-BE49-F238E27FC236}">
                <a16:creationId xmlns:a16="http://schemas.microsoft.com/office/drawing/2014/main" id="{9D2E09B4-23F7-4836-9948-1B925CCF3BAD}"/>
              </a:ext>
            </a:extLst>
          </p:cNvPr>
          <p:cNvSpPr>
            <a:spLocks noGrp="1"/>
          </p:cNvSpPr>
          <p:nvPr>
            <p:ph idx="1"/>
          </p:nvPr>
        </p:nvSpPr>
        <p:spPr>
          <a:xfrm>
            <a:off x="6409918" y="2336816"/>
            <a:ext cx="4596766" cy="6191635"/>
          </a:xfrm>
        </p:spPr>
        <p:txBody>
          <a:bodyPr anchor="t">
            <a:noAutofit/>
          </a:bodyPr>
          <a:lstStyle/>
          <a:p>
            <a:pPr marL="400050" indent="-400050">
              <a:buAutoNum type="romanUcParenR"/>
            </a:pPr>
            <a:r>
              <a:rPr lang="en-US" sz="2800" dirty="0">
                <a:latin typeface="Times New Roman" panose="02020603050405020304" pitchFamily="18" charset="0"/>
                <a:ea typeface="Source Sans Pro"/>
                <a:cs typeface="Times New Roman" panose="02020603050405020304" pitchFamily="18" charset="0"/>
              </a:rPr>
              <a:t>DEFINITION</a:t>
            </a:r>
          </a:p>
          <a:p>
            <a:pPr marL="400050" indent="-400050">
              <a:buAutoNum type="romanUcParenR"/>
            </a:pPr>
            <a:r>
              <a:rPr lang="en-US" sz="2800" dirty="0">
                <a:latin typeface="Times New Roman" panose="02020603050405020304" pitchFamily="18" charset="0"/>
                <a:ea typeface="Source Sans Pro"/>
                <a:cs typeface="Times New Roman" panose="02020603050405020304" pitchFamily="18" charset="0"/>
              </a:rPr>
              <a:t>ACTION</a:t>
            </a:r>
          </a:p>
          <a:p>
            <a:pPr marL="400050" indent="-400050">
              <a:buAutoNum type="romanUcParenR"/>
            </a:pPr>
            <a:r>
              <a:rPr lang="en-US" sz="2800" dirty="0">
                <a:latin typeface="Times New Roman" panose="02020603050405020304" pitchFamily="18" charset="0"/>
                <a:ea typeface="Source Sans Pro"/>
                <a:cs typeface="Times New Roman" panose="02020603050405020304" pitchFamily="18" charset="0"/>
              </a:rPr>
              <a:t>BLOCK DIAGRAM</a:t>
            </a:r>
          </a:p>
          <a:p>
            <a:pPr marL="400050" indent="-400050">
              <a:buAutoNum type="romanUcParenR" startAt="4"/>
            </a:pPr>
            <a:r>
              <a:rPr lang="en-US" sz="2800" dirty="0">
                <a:latin typeface="Times New Roman" panose="02020603050405020304" pitchFamily="18" charset="0"/>
                <a:ea typeface="Source Sans Pro"/>
                <a:cs typeface="Times New Roman" panose="02020603050405020304" pitchFamily="18" charset="0"/>
              </a:rPr>
              <a:t>CAMPARISON</a:t>
            </a:r>
          </a:p>
          <a:p>
            <a:pPr marL="0" indent="0">
              <a:buNone/>
            </a:pPr>
            <a:endParaRPr lang="vi-VN" sz="2800" dirty="0">
              <a:latin typeface="Times New Roman" panose="02020603050405020304" pitchFamily="18" charset="0"/>
              <a:ea typeface="Source Sans Pro"/>
              <a:cs typeface="Times New Roman" panose="02020603050405020304" pitchFamily="18" charset="0"/>
            </a:endParaRPr>
          </a:p>
          <a:p>
            <a:pPr marL="0" indent="0">
              <a:buNone/>
            </a:pPr>
            <a:endParaRPr lang="vi-VN" sz="2000" dirty="0">
              <a:latin typeface="Times New Roman" panose="02020603050405020304" pitchFamily="18" charset="0"/>
              <a:ea typeface="Source Sans Pro"/>
              <a:cs typeface="Times New Roman" panose="02020603050405020304" pitchFamily="18" charset="0"/>
            </a:endParaRPr>
          </a:p>
          <a:p>
            <a:endParaRPr lang="vi-VN" sz="2000" dirty="0">
              <a:latin typeface="Times New Roman" panose="02020603050405020304" pitchFamily="18" charset="0"/>
              <a:ea typeface="Source Sans Pro"/>
              <a:cs typeface="Times New Roman" panose="02020603050405020304" pitchFamily="18" charset="0"/>
            </a:endParaRPr>
          </a:p>
        </p:txBody>
      </p:sp>
      <p:pic>
        <p:nvPicPr>
          <p:cNvPr id="34" name="Hình ảnh 34" descr="Ảnh có chứa lớn, đồng hồ, đứng, nước&#10;&#10;Mô tả được tự động tạo">
            <a:extLst>
              <a:ext uri="{FF2B5EF4-FFF2-40B4-BE49-F238E27FC236}">
                <a16:creationId xmlns:a16="http://schemas.microsoft.com/office/drawing/2014/main" id="{0317913F-8987-4E1B-84E6-75B37CE459F1}"/>
              </a:ext>
            </a:extLst>
          </p:cNvPr>
          <p:cNvPicPr>
            <a:picLocks noChangeAspect="1"/>
          </p:cNvPicPr>
          <p:nvPr/>
        </p:nvPicPr>
        <p:blipFill rotWithShape="1">
          <a:blip r:embed="rId2"/>
          <a:srcRect l="16342" r="22157" b="-1"/>
          <a:stretch/>
        </p:blipFill>
        <p:spPr>
          <a:xfrm>
            <a:off x="826128" y="1495866"/>
            <a:ext cx="3866268" cy="3866268"/>
          </a:xfrm>
          <a:custGeom>
            <a:avLst/>
            <a:gdLst/>
            <a:ahLst/>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sp>
        <p:nvSpPr>
          <p:cNvPr id="10" name="TextBox 9">
            <a:extLst>
              <a:ext uri="{FF2B5EF4-FFF2-40B4-BE49-F238E27FC236}">
                <a16:creationId xmlns:a16="http://schemas.microsoft.com/office/drawing/2014/main" id="{4F4598B3-B389-47CF-A768-5562BDBAC77B}"/>
              </a:ext>
            </a:extLst>
          </p:cNvPr>
          <p:cNvSpPr txBox="1"/>
          <p:nvPr/>
        </p:nvSpPr>
        <p:spPr>
          <a:xfrm>
            <a:off x="11663265" y="6279502"/>
            <a:ext cx="306494" cy="369332"/>
          </a:xfrm>
          <a:prstGeom prst="rect">
            <a:avLst/>
          </a:prstGeom>
          <a:noFill/>
        </p:spPr>
        <p:txBody>
          <a:bodyPr wrap="none" rtlCol="0">
            <a:spAutoFit/>
          </a:bodyPr>
          <a:lstStyle/>
          <a:p>
            <a:r>
              <a:rPr lang="en-US" dirty="0"/>
              <a:t>3</a:t>
            </a:r>
          </a:p>
        </p:txBody>
      </p:sp>
    </p:spTree>
    <p:extLst>
      <p:ext uri="{BB962C8B-B14F-4D97-AF65-F5344CB8AC3E}">
        <p14:creationId xmlns:p14="http://schemas.microsoft.com/office/powerpoint/2010/main" val="518532000"/>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50E71C7-DB60-43F6-B7B1-887068727A41}"/>
              </a:ext>
            </a:extLst>
          </p:cNvPr>
          <p:cNvSpPr>
            <a:spLocks noGrp="1"/>
          </p:cNvSpPr>
          <p:nvPr>
            <p:ph type="title"/>
          </p:nvPr>
        </p:nvSpPr>
        <p:spPr>
          <a:xfrm>
            <a:off x="0" y="177281"/>
            <a:ext cx="3265714" cy="500643"/>
          </a:xfrm>
        </p:spPr>
        <p:txBody>
          <a:bodyPr>
            <a:normAutofit fontScale="90000"/>
          </a:bodyPr>
          <a:lstStyle/>
          <a:p>
            <a:r>
              <a:rPr lang="en-US" dirty="0">
                <a:latin typeface="Times New Roman"/>
                <a:ea typeface="+mj-lt"/>
                <a:cs typeface="Times New Roman"/>
              </a:rPr>
              <a:t>I) DEFINTION</a:t>
            </a:r>
            <a:br>
              <a:rPr lang="vi-VN" dirty="0">
                <a:latin typeface="Times New Roman"/>
                <a:ea typeface="+mj-lt"/>
                <a:cs typeface="Times New Roman"/>
              </a:rPr>
            </a:br>
            <a:br>
              <a:rPr lang="en-US" dirty="0">
                <a:latin typeface="Times New Roman"/>
                <a:ea typeface="+mj-lt"/>
                <a:cs typeface="Times New Roman"/>
              </a:rPr>
            </a:b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vi-VN" dirty="0">
              <a:latin typeface="Times New Roman"/>
              <a:ea typeface="+mj-lt"/>
              <a:cs typeface="Times New Roman"/>
            </a:endParaRPr>
          </a:p>
        </p:txBody>
      </p:sp>
      <p:pic>
        <p:nvPicPr>
          <p:cNvPr id="5" name="Hình ảnh 5" descr="Circular maze labyrinth">
            <a:extLst>
              <a:ext uri="{FF2B5EF4-FFF2-40B4-BE49-F238E27FC236}">
                <a16:creationId xmlns:a16="http://schemas.microsoft.com/office/drawing/2014/main" id="{F166AF16-3FA7-40C6-9736-0EE5AC54531C}"/>
              </a:ext>
            </a:extLst>
          </p:cNvPr>
          <p:cNvPicPr>
            <a:picLocks noChangeAspect="1"/>
          </p:cNvPicPr>
          <p:nvPr/>
        </p:nvPicPr>
        <p:blipFill rotWithShape="1">
          <a:blip r:embed="rId2"/>
          <a:srcRect r="41962" b="-1"/>
          <a:stretch/>
        </p:blipFill>
        <p:spPr>
          <a:xfrm>
            <a:off x="6261590" y="10"/>
            <a:ext cx="5930410" cy="6820755"/>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6" name="TextBox 5">
            <a:extLst>
              <a:ext uri="{FF2B5EF4-FFF2-40B4-BE49-F238E27FC236}">
                <a16:creationId xmlns:a16="http://schemas.microsoft.com/office/drawing/2014/main" id="{96C704A2-D7EF-46F4-844F-7C8BC8D4A9A5}"/>
              </a:ext>
            </a:extLst>
          </p:cNvPr>
          <p:cNvSpPr txBox="1"/>
          <p:nvPr/>
        </p:nvSpPr>
        <p:spPr>
          <a:xfrm>
            <a:off x="11781084" y="6451433"/>
            <a:ext cx="272928" cy="369332"/>
          </a:xfrm>
          <a:prstGeom prst="rect">
            <a:avLst/>
          </a:prstGeom>
          <a:noFill/>
        </p:spPr>
        <p:txBody>
          <a:bodyPr wrap="square" rtlCol="0">
            <a:spAutoFit/>
          </a:bodyPr>
          <a:lstStyle/>
          <a:p>
            <a:r>
              <a:rPr lang="en-US" dirty="0">
                <a:solidFill>
                  <a:schemeClr val="bg1"/>
                </a:solidFill>
              </a:rPr>
              <a:t>4</a:t>
            </a:r>
          </a:p>
        </p:txBody>
      </p:sp>
      <p:sp>
        <p:nvSpPr>
          <p:cNvPr id="9" name="TextBox 8">
            <a:extLst>
              <a:ext uri="{FF2B5EF4-FFF2-40B4-BE49-F238E27FC236}">
                <a16:creationId xmlns:a16="http://schemas.microsoft.com/office/drawing/2014/main" id="{B10E6C69-9783-4709-A605-84D452E68574}"/>
              </a:ext>
            </a:extLst>
          </p:cNvPr>
          <p:cNvSpPr txBox="1"/>
          <p:nvPr/>
        </p:nvSpPr>
        <p:spPr>
          <a:xfrm>
            <a:off x="0" y="948513"/>
            <a:ext cx="6306462" cy="5798510"/>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Ø"/>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I2</a:t>
            </a:r>
            <a:r>
              <a:rPr lang="vi-VN" sz="1800" dirty="0">
                <a:effectLst/>
                <a:latin typeface="Times New Roman" panose="02020603050405020304" pitchFamily="18" charset="0"/>
                <a:ea typeface="Times New Roman" panose="02020603050405020304" pitchFamily="18" charset="0"/>
                <a:cs typeface="Times New Roman" panose="02020603050405020304" pitchFamily="18" charset="0"/>
              </a:rPr>
              <a:t>C</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viết tắt của cụm từ “Intel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Intergrated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-Circuit”, là một chuẩn bus nối tiếp được phát triển bởi hãng sản xuất linh kiện điện tử Philips.</a:t>
            </a:r>
          </a:p>
          <a:p>
            <a:pPr marL="285750" marR="0" indent="-285750">
              <a:lnSpc>
                <a:spcPct val="107000"/>
              </a:lnSpc>
              <a:spcBef>
                <a:spcPts val="0"/>
              </a:spcBef>
              <a:spcAft>
                <a:spcPts val="800"/>
              </a:spcAft>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cs typeface="Times New Roman" panose="02020603050405020304" pitchFamily="18" charset="0"/>
              </a:rPr>
              <a:t>I2</a:t>
            </a:r>
            <a:r>
              <a:rPr lang="vi-VN" sz="1800" dirty="0">
                <a:effectLst/>
                <a:latin typeface="Times New Roman" panose="02020603050405020304" pitchFamily="18" charset="0"/>
                <a:ea typeface="Times New Roman" panose="02020603050405020304" pitchFamily="18" charset="0"/>
                <a:cs typeface="Times New Roman" panose="02020603050405020304" pitchFamily="18" charset="0"/>
              </a:rPr>
              <a:t>C là một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bus</a:t>
            </a:r>
            <a:r>
              <a:rPr lang="vi-VN" sz="1800" dirty="0">
                <a:effectLst/>
                <a:latin typeface="Times New Roman" panose="02020603050405020304" pitchFamily="18" charset="0"/>
                <a:ea typeface="Times New Roman" panose="02020603050405020304" pitchFamily="18" charset="0"/>
                <a:cs typeface="Times New Roman" panose="02020603050405020304" pitchFamily="18" charset="0"/>
              </a:rPr>
              <a:t> nối tiếp hai dây, hai hướng cung cấp một phương pháp trao đổi dữ liệu đơn giản và hiệu quả giữa các thiết bị. Nó phù hợp nhất cho các ứng dụng yêu cầu giao tiếp thường xuyên trong một khoảng cách ngắn giữa nhiều thiết bị</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b="0" i="0" dirty="0">
              <a:solidFill>
                <a:srgbClr val="000000"/>
              </a:solidFill>
              <a:effectLst/>
              <a:latin typeface="Times New Roman" panose="02020603050405020304" pitchFamily="18"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Đặc điểm: </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Truyền bán song công.</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Có xung đồng bộ nên ít xảy ra hiện tượng mất mát dữ liệu.</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Hoạt động theo mô hình Mesh. Thiết bị Master điều khiển nhiều thiết bị slaver.</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Dữ liệu truyền theo dạng nối tiếp.</a:t>
            </a:r>
          </a:p>
          <a:p>
            <a:pPr marL="342900" lvl="0" indent="-342900">
              <a:lnSpc>
                <a:spcPct val="107000"/>
              </a:lnSpc>
              <a:spcAft>
                <a:spcPts val="8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Tốc độ truyền nhanh 1Mbs.</a:t>
            </a:r>
          </a:p>
          <a:p>
            <a:pPr marR="0">
              <a:lnSpc>
                <a:spcPct val="107000"/>
              </a:lnSpc>
              <a:spcBef>
                <a:spcPts val="0"/>
              </a:spcBef>
              <a:spcAft>
                <a:spcPts val="800"/>
              </a:spcAft>
            </a:pP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Tree>
    <p:extLst>
      <p:ext uri="{BB962C8B-B14F-4D97-AF65-F5344CB8AC3E}">
        <p14:creationId xmlns:p14="http://schemas.microsoft.com/office/powerpoint/2010/main" val="103305368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0768FC-694A-43E2-99F5-D43F4945CC84}"/>
              </a:ext>
            </a:extLst>
          </p:cNvPr>
          <p:cNvSpPr txBox="1"/>
          <p:nvPr/>
        </p:nvSpPr>
        <p:spPr>
          <a:xfrm>
            <a:off x="0" y="111966"/>
            <a:ext cx="5523722"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II) ACTION</a:t>
            </a:r>
          </a:p>
        </p:txBody>
      </p:sp>
      <p:sp>
        <p:nvSpPr>
          <p:cNvPr id="7" name="TextBox 6">
            <a:extLst>
              <a:ext uri="{FF2B5EF4-FFF2-40B4-BE49-F238E27FC236}">
                <a16:creationId xmlns:a16="http://schemas.microsoft.com/office/drawing/2014/main" id="{E49477AA-5270-4A20-989D-C61B0EB628A1}"/>
              </a:ext>
            </a:extLst>
          </p:cNvPr>
          <p:cNvSpPr txBox="1"/>
          <p:nvPr/>
        </p:nvSpPr>
        <p:spPr>
          <a:xfrm>
            <a:off x="0" y="769644"/>
            <a:ext cx="10347649" cy="1360437"/>
          </a:xfrm>
          <a:prstGeom prst="rect">
            <a:avLst/>
          </a:prstGeom>
          <a:noFill/>
        </p:spPr>
        <p:txBody>
          <a:bodyPr wrap="square" rtlCol="0">
            <a:spAutoFit/>
          </a:bodyPr>
          <a:lstStyle/>
          <a:p>
            <a:pPr marL="228600" marR="0">
              <a:lnSpc>
                <a:spcPct val="107000"/>
              </a:lnSpc>
              <a:spcBef>
                <a:spcPts val="0"/>
              </a:spcBef>
              <a:spcAft>
                <a:spcPts val="800"/>
              </a:spcAft>
            </a:pP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Hệ thống I</a:t>
            </a:r>
            <a:r>
              <a:rPr lang="vi-VN" baseline="30000" dirty="0">
                <a:effectLst/>
                <a:latin typeface="Times New Roman" panose="02020603050405020304" pitchFamily="18" charset="0"/>
                <a:ea typeface="Times New Roman" panose="02020603050405020304" pitchFamily="18" charset="0"/>
                <a:cs typeface="Times New Roman" panose="02020603050405020304" pitchFamily="18" charset="0"/>
              </a:rPr>
              <a:t>2</a:t>
            </a: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C sử dụng đường truyền dữ liệu nối tiếp (SDA) và đường</a:t>
            </a:r>
            <a:r>
              <a:rPr lang="en-US"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cloc</a:t>
            </a:r>
            <a:r>
              <a:rPr lang="en-US" dirty="0">
                <a:latin typeface="Times New Roman" panose="02020603050405020304" pitchFamily="18" charset="0"/>
                <a:ea typeface="Times New Roman" panose="02020603050405020304" pitchFamily="18" charset="0"/>
                <a:cs typeface="Times New Roman" panose="02020603050405020304" pitchFamily="18" charset="0"/>
              </a:rPr>
              <a:t>k</a:t>
            </a: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 nối tiếp (SCL) để truyền dữ liệu.</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SDA là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đường</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truyền</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nhận</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dữ</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liệu</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SCL là đường truyền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xung</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clock. Mỗi dây SDA và SCL đều được kết nối với dương nguồn qua điện trở kéo lên</a:t>
            </a:r>
            <a:r>
              <a:rPr lang="en-US"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1K</a:t>
            </a:r>
            <a:r>
              <a:rPr lang="el-GR" dirty="0">
                <a:latin typeface="Times New Roman" panose="02020603050405020304" pitchFamily="18" charset="0"/>
                <a:cs typeface="Times New Roman" panose="02020603050405020304" pitchFamily="18" charset="0"/>
              </a:rPr>
              <a:t>Ω</a:t>
            </a:r>
            <a:r>
              <a:rPr lang="en-US" dirty="0">
                <a:latin typeface="Times New Roman" panose="02020603050405020304" pitchFamily="18" charset="0"/>
                <a:cs typeface="Times New Roman" panose="02020603050405020304" pitchFamily="18" charset="0"/>
              </a:rPr>
              <a:t> – 4.7 K</a:t>
            </a:r>
            <a:r>
              <a:rPr lang="el-GR" dirty="0">
                <a:latin typeface="Times New Roman" panose="02020603050405020304" pitchFamily="18" charset="0"/>
                <a:cs typeface="Times New Roman" panose="02020603050405020304" pitchFamily="18" charset="0"/>
              </a:rPr>
              <a:t>Ω</a:t>
            </a:r>
            <a:r>
              <a:rPr lang="en-US" dirty="0">
                <a:latin typeface="Times New Roman" panose="02020603050405020304" pitchFamily="18" charset="0"/>
                <a:cs typeface="Times New Roman" panose="02020603050405020304" pitchFamily="18" charset="0"/>
              </a:rPr>
              <a:t> tùy thuộc vào thiết bị.</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nSpc>
                <a:spcPct val="107000"/>
              </a:lnSpc>
              <a:spcBef>
                <a:spcPts val="0"/>
              </a:spcBef>
              <a:spcAft>
                <a:spcPts val="800"/>
              </a:spcAft>
            </a:pPr>
            <a:endParaRPr lang="en-US" dirty="0">
              <a:latin typeface="Times New Roman" panose="02020603050405020304" pitchFamily="18" charset="0"/>
              <a:ea typeface="Calibri" panose="020F0502020204030204" pitchFamily="34" charset="0"/>
              <a:cs typeface="Times New Roman" panose="02020603050405020304" pitchFamily="18" charset="0"/>
            </a:endParaRPr>
          </a:p>
        </p:txBody>
      </p:sp>
      <p:graphicFrame>
        <p:nvGraphicFramePr>
          <p:cNvPr id="8" name="Diagram 7">
            <a:extLst>
              <a:ext uri="{FF2B5EF4-FFF2-40B4-BE49-F238E27FC236}">
                <a16:creationId xmlns:a16="http://schemas.microsoft.com/office/drawing/2014/main" id="{FD6CAF77-367B-45B2-B1FC-7A5494708576}"/>
              </a:ext>
            </a:extLst>
          </p:cNvPr>
          <p:cNvGraphicFramePr/>
          <p:nvPr>
            <p:extLst>
              <p:ext uri="{D42A27DB-BD31-4B8C-83A1-F6EECF244321}">
                <p14:modId xmlns:p14="http://schemas.microsoft.com/office/powerpoint/2010/main" val="1310152059"/>
              </p:ext>
            </p:extLst>
          </p:nvPr>
        </p:nvGraphicFramePr>
        <p:xfrm>
          <a:off x="2228801" y="2596090"/>
          <a:ext cx="6589841" cy="32856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BF947427-A3A2-443F-A361-A86748DB638A}"/>
              </a:ext>
            </a:extLst>
          </p:cNvPr>
          <p:cNvSpPr txBox="1"/>
          <p:nvPr/>
        </p:nvSpPr>
        <p:spPr>
          <a:xfrm>
            <a:off x="11812554" y="6488668"/>
            <a:ext cx="3000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5</a:t>
            </a:r>
          </a:p>
        </p:txBody>
      </p:sp>
    </p:spTree>
    <p:extLst>
      <p:ext uri="{BB962C8B-B14F-4D97-AF65-F5344CB8AC3E}">
        <p14:creationId xmlns:p14="http://schemas.microsoft.com/office/powerpoint/2010/main" val="1750907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12D936-8544-4F7C-8F8A-8431AF21137D}"/>
              </a:ext>
            </a:extLst>
          </p:cNvPr>
          <p:cNvSpPr txBox="1"/>
          <p:nvPr/>
        </p:nvSpPr>
        <p:spPr>
          <a:xfrm>
            <a:off x="-2" y="177282"/>
            <a:ext cx="2463283"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1) </a:t>
            </a:r>
            <a:r>
              <a:rPr lang="en-US" sz="2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START Signal</a:t>
            </a:r>
            <a:endParaRPr lang="en-US" sz="2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3CA4D86-8D03-4A3C-AC11-D03B307652C1}"/>
              </a:ext>
            </a:extLst>
          </p:cNvPr>
          <p:cNvSpPr txBox="1"/>
          <p:nvPr/>
        </p:nvSpPr>
        <p:spPr>
          <a:xfrm>
            <a:off x="11812554" y="6488668"/>
            <a:ext cx="3000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6</a:t>
            </a:r>
          </a:p>
        </p:txBody>
      </p:sp>
      <p:sp>
        <p:nvSpPr>
          <p:cNvPr id="3" name="TextBox 2">
            <a:extLst>
              <a:ext uri="{FF2B5EF4-FFF2-40B4-BE49-F238E27FC236}">
                <a16:creationId xmlns:a16="http://schemas.microsoft.com/office/drawing/2014/main" id="{BF0D5392-A7C2-4098-8C3D-15A41A931548}"/>
              </a:ext>
            </a:extLst>
          </p:cNvPr>
          <p:cNvSpPr txBox="1"/>
          <p:nvPr/>
        </p:nvSpPr>
        <p:spPr>
          <a:xfrm>
            <a:off x="494523" y="712046"/>
            <a:ext cx="9827078" cy="1851148"/>
          </a:xfrm>
          <a:prstGeom prst="rect">
            <a:avLst/>
          </a:prstGeom>
          <a:noFill/>
        </p:spPr>
        <p:txBody>
          <a:bodyPr wrap="square" rtlCol="0">
            <a:spAutoFit/>
          </a:bodyPr>
          <a:lstStyle/>
          <a:p>
            <a:pPr marL="742950" lvl="1" indent="-285750">
              <a:lnSpc>
                <a:spcPct val="107000"/>
              </a:lnSpc>
              <a:buFont typeface="Wingdings" panose="05000000000000000000" pitchFamily="2" charset="2"/>
              <a:buChar char="Ø"/>
            </a:pPr>
            <a:r>
              <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Khi đường bus rãnh, có nghĩa là không có thiết bị chủ (Master) đang tham gia vào bus (Cả 2 dòng SCL và SDA đều ở </a:t>
            </a:r>
            <a:r>
              <a:rPr lang="en-US"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cao</a:t>
            </a:r>
            <a:r>
              <a:rPr lang="en-US"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buFont typeface="Wingdings" panose="05000000000000000000" pitchFamily="2" charset="2"/>
              <a:buChar char="Ø"/>
            </a:pPr>
            <a:endParaRPr lang="en-US" dirty="0">
              <a:effectLst/>
              <a:latin typeface="Times New Roman" panose="02020603050405020304" pitchFamily="18" charset="0"/>
              <a:ea typeface="Times New Roman" panose="02020603050405020304" pitchFamily="18" charset="0"/>
            </a:endParaRPr>
          </a:p>
          <a:p>
            <a:pPr marL="742950" lvl="1" indent="-285750">
              <a:lnSpc>
                <a:spcPct val="107000"/>
              </a:lnSpc>
              <a:buFont typeface="Wingdings" panose="05000000000000000000" pitchFamily="2" charset="2"/>
              <a:buChar char="Ø"/>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Tín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hiệu</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START </a:t>
            </a:r>
            <a:r>
              <a:rPr lang="vi-VN" dirty="0">
                <a:effectLst/>
                <a:latin typeface="Times New Roman" panose="02020603050405020304" pitchFamily="18" charset="0"/>
                <a:ea typeface="Times New Roman" panose="02020603050405020304" pitchFamily="18" charset="0"/>
              </a:rPr>
              <a:t>được định nghĩa là sự chuyển đổi từ cao đến thấp của SDA trong khi SCL cao</a:t>
            </a:r>
            <a:r>
              <a:rPr lang="en-US" dirty="0">
                <a:effectLst/>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t</a:t>
            </a:r>
            <a:r>
              <a:rPr lang="vi-VN" dirty="0">
                <a:effectLst/>
                <a:latin typeface="Times New Roman" panose="02020603050405020304" pitchFamily="18" charset="0"/>
                <a:ea typeface="Times New Roman" panose="02020603050405020304" pitchFamily="18" charset="0"/>
              </a:rPr>
              <a:t>ín hiệu START biểu thị sự </a:t>
            </a:r>
            <a:r>
              <a:rPr lang="en-US" dirty="0">
                <a:effectLst/>
                <a:latin typeface="Times New Roman" panose="02020603050405020304" pitchFamily="18" charset="0"/>
                <a:ea typeface="Times New Roman" panose="02020603050405020304" pitchFamily="18" charset="0"/>
              </a:rPr>
              <a:t>bắt đầu của quá trình </a:t>
            </a:r>
            <a:r>
              <a:rPr lang="vi-VN" dirty="0">
                <a:effectLst/>
                <a:latin typeface="Times New Roman" panose="02020603050405020304" pitchFamily="18" charset="0"/>
                <a:ea typeface="Times New Roman" panose="02020603050405020304" pitchFamily="18" charset="0"/>
              </a:rPr>
              <a:t>truyền dữ liệu mới</a:t>
            </a:r>
            <a:r>
              <a:rPr lang="en-US" dirty="0">
                <a:effectLst/>
                <a:latin typeface="Times New Roman" panose="02020603050405020304" pitchFamily="18" charset="0"/>
                <a:ea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9ABC07D-944D-48B6-8ABB-F086843F16FE}"/>
              </a:ext>
            </a:extLst>
          </p:cNvPr>
          <p:cNvSpPr txBox="1"/>
          <p:nvPr/>
        </p:nvSpPr>
        <p:spPr>
          <a:xfrm>
            <a:off x="0" y="2884236"/>
            <a:ext cx="3890865" cy="830997"/>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2)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Slave Address Transfer</a:t>
            </a:r>
          </a:p>
          <a:p>
            <a:endParaRPr lang="en-US" sz="24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E766273-FDC6-4F3D-A34B-41DEE56045C2}"/>
              </a:ext>
            </a:extLst>
          </p:cNvPr>
          <p:cNvSpPr txBox="1"/>
          <p:nvPr/>
        </p:nvSpPr>
        <p:spPr>
          <a:xfrm>
            <a:off x="326572" y="3558265"/>
            <a:ext cx="9827078" cy="1850571"/>
          </a:xfrm>
          <a:prstGeom prst="rect">
            <a:avLst/>
          </a:prstGeom>
          <a:noFill/>
        </p:spPr>
        <p:txBody>
          <a:bodyPr wrap="square" rtlCol="0">
            <a:spAutoFit/>
          </a:bodyPr>
          <a:lstStyle/>
          <a:p>
            <a:pPr marL="742950" lvl="1" indent="-285750">
              <a:lnSpc>
                <a:spcPct val="107000"/>
              </a:lnSpc>
              <a:buFont typeface="Wingdings" panose="05000000000000000000" pitchFamily="2" charset="2"/>
              <a:buChar char="Ø"/>
            </a:pPr>
            <a:r>
              <a:rPr lang="vi-VN" dirty="0">
                <a:effectLst/>
                <a:latin typeface="Times New Roman" panose="02020603050405020304" pitchFamily="18" charset="0"/>
                <a:ea typeface="Times New Roman" panose="02020603050405020304" pitchFamily="18" charset="0"/>
              </a:rPr>
              <a:t>Byte dữ liệu đầu tiên được truyền bởi </a:t>
            </a:r>
            <a:r>
              <a:rPr lang="en-US" dirty="0">
                <a:effectLst/>
                <a:latin typeface="Times New Roman" panose="02020603050405020304" pitchFamily="18" charset="0"/>
                <a:ea typeface="Times New Roman" panose="02020603050405020304" pitchFamily="18" charset="0"/>
              </a:rPr>
              <a:t>Master</a:t>
            </a:r>
            <a:r>
              <a:rPr lang="vi-VN" dirty="0">
                <a:effectLst/>
                <a:latin typeface="Times New Roman" panose="02020603050405020304" pitchFamily="18" charset="0"/>
                <a:ea typeface="Times New Roman" panose="02020603050405020304" pitchFamily="18" charset="0"/>
              </a:rPr>
              <a:t> ngay sau</a:t>
            </a:r>
            <a:r>
              <a:rPr lang="en-US" dirty="0">
                <a:effectLst/>
                <a:latin typeface="Times New Roman" panose="02020603050405020304" pitchFamily="18" charset="0"/>
                <a:ea typeface="Times New Roman" panose="02020603050405020304" pitchFamily="18" charset="0"/>
              </a:rPr>
              <a:t> khi</a:t>
            </a:r>
            <a:r>
              <a:rPr lang="vi-VN" dirty="0">
                <a:effectLst/>
                <a:latin typeface="Times New Roman" panose="02020603050405020304" pitchFamily="18" charset="0"/>
                <a:ea typeface="Times New Roman" panose="02020603050405020304" pitchFamily="18" charset="0"/>
              </a:rPr>
              <a:t> tín hiệu START là địa</a:t>
            </a:r>
            <a:r>
              <a:rPr lang="en-US" dirty="0">
                <a:effectLst/>
                <a:latin typeface="Times New Roman" panose="02020603050405020304" pitchFamily="18" charset="0"/>
                <a:ea typeface="Times New Roman" panose="02020603050405020304" pitchFamily="18" charset="0"/>
              </a:rPr>
              <a:t> chỉ</a:t>
            </a:r>
            <a:r>
              <a:rPr lang="vi-VN" dirty="0">
                <a:effectLst/>
                <a:latin typeface="Times New Roman" panose="02020603050405020304" pitchFamily="18"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rPr>
              <a:t>Slave</a:t>
            </a:r>
            <a:r>
              <a:rPr lang="vi-VN" dirty="0">
                <a:effectLst/>
                <a:latin typeface="Times New Roman" panose="02020603050405020304" pitchFamily="18" charset="0"/>
                <a:ea typeface="Times New Roman" panose="02020603050405020304" pitchFamily="18" charset="0"/>
              </a:rPr>
              <a:t>. Đây là một địa chỉ gọi bảy bit</a:t>
            </a:r>
            <a:r>
              <a:rPr lang="en-US" dirty="0">
                <a:effectLst/>
                <a:latin typeface="Times New Roman" panose="02020603050405020304" pitchFamily="18" charset="0"/>
                <a:ea typeface="Times New Roman" panose="02020603050405020304" pitchFamily="18" charset="0"/>
              </a:rPr>
              <a:t> </a:t>
            </a:r>
            <a:r>
              <a:rPr lang="vi-VN" dirty="0">
                <a:effectLst/>
                <a:latin typeface="Times New Roman" panose="02020603050405020304" pitchFamily="18" charset="0"/>
                <a:ea typeface="Times New Roman" panose="02020603050405020304" pitchFamily="18" charset="0"/>
              </a:rPr>
              <a:t>theo </a:t>
            </a:r>
            <a:r>
              <a:rPr lang="en-US" dirty="0">
                <a:effectLst/>
                <a:latin typeface="Times New Roman" panose="02020603050405020304" pitchFamily="18" charset="0"/>
                <a:ea typeface="Times New Roman" panose="02020603050405020304" pitchFamily="18" charset="0"/>
              </a:rPr>
              <a:t>sau </a:t>
            </a:r>
            <a:r>
              <a:rPr lang="vi-VN" dirty="0">
                <a:effectLst/>
                <a:latin typeface="Times New Roman" panose="02020603050405020304" pitchFamily="18" charset="0"/>
                <a:ea typeface="Times New Roman" panose="02020603050405020304" pitchFamily="18" charset="0"/>
              </a:rPr>
              <a:t>là một bit RW</a:t>
            </a:r>
            <a:r>
              <a:rPr lang="en-US" dirty="0">
                <a:effectLst/>
                <a:latin typeface="Times New Roman" panose="02020603050405020304" pitchFamily="18" charset="0"/>
                <a:ea typeface="Times New Roman" panose="02020603050405020304" pitchFamily="18" charset="0"/>
              </a:rPr>
              <a:t>. </a:t>
            </a:r>
            <a:r>
              <a:rPr lang="vi-VN" dirty="0">
                <a:effectLst/>
                <a:latin typeface="Times New Roman" panose="02020603050405020304" pitchFamily="18" charset="0"/>
                <a:ea typeface="Times New Roman" panose="02020603050405020304" pitchFamily="18" charset="0"/>
              </a:rPr>
              <a:t>Bit RW báo hiệu cho </a:t>
            </a:r>
            <a:r>
              <a:rPr lang="en-US" dirty="0">
                <a:effectLst/>
                <a:latin typeface="Times New Roman" panose="02020603050405020304" pitchFamily="18" charset="0"/>
                <a:ea typeface="Times New Roman" panose="02020603050405020304" pitchFamily="18" charset="0"/>
              </a:rPr>
              <a:t>Slave</a:t>
            </a:r>
            <a:r>
              <a:rPr lang="vi-VN" dirty="0">
                <a:effectLst/>
                <a:latin typeface="Times New Roman" panose="02020603050405020304" pitchFamily="18" charset="0"/>
                <a:ea typeface="Times New Roman" panose="02020603050405020304" pitchFamily="18" charset="0"/>
              </a:rPr>
              <a:t> hướng truyền dữ liệu</a:t>
            </a:r>
            <a:r>
              <a:rPr lang="en-US" dirty="0">
                <a:latin typeface="Times New Roman" panose="02020603050405020304" pitchFamily="18" charset="0"/>
                <a:ea typeface="Times New Roman" panose="02020603050405020304" pitchFamily="18" charset="0"/>
              </a:rPr>
              <a:t>. </a:t>
            </a:r>
          </a:p>
          <a:p>
            <a:pPr marL="742950" lvl="1" indent="-285750">
              <a:lnSpc>
                <a:spcPct val="107000"/>
              </a:lnSpc>
              <a:buFont typeface="Wingdings" panose="05000000000000000000" pitchFamily="2" charset="2"/>
              <a:buChar char="Ø"/>
            </a:pPr>
            <a:endParaRPr lang="en-US" dirty="0">
              <a:latin typeface="Times New Roman" panose="02020603050405020304" pitchFamily="18" charset="0"/>
              <a:ea typeface="Times New Roman" panose="02020603050405020304" pitchFamily="18" charset="0"/>
            </a:endParaRPr>
          </a:p>
          <a:p>
            <a:pPr marL="742950" lvl="1" indent="-285750">
              <a:lnSpc>
                <a:spcPct val="107000"/>
              </a:lnSpc>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Phần lõi xử lý chuyển địa chỉ Slave như bất kỳ hành động ghi nào khác. Lưu trữ địa chỉ của thiết bị </a:t>
            </a:r>
            <a:r>
              <a:rPr lang="en-US" dirty="0">
                <a:latin typeface="Times New Roman" panose="02020603050405020304" pitchFamily="18" charset="0"/>
                <a:ea typeface="Calibri" panose="020F0502020204030204" pitchFamily="34" charset="0"/>
                <a:cs typeface="Times New Roman" panose="02020603050405020304" pitchFamily="18" charset="0"/>
              </a:rPr>
              <a:t>Slave</a:t>
            </a:r>
            <a:r>
              <a:rPr lang="en-US" dirty="0">
                <a:effectLst/>
                <a:latin typeface="Times New Roman" panose="02020603050405020304" pitchFamily="18" charset="0"/>
                <a:ea typeface="Calibri" panose="020F0502020204030204" pitchFamily="34" charset="0"/>
                <a:cs typeface="Times New Roman" panose="02020603050405020304" pitchFamily="18" charset="0"/>
              </a:rPr>
              <a:t> trong thanh ghi truyền và đặt bit WR. Sau đó lõi sẽ chuyển địa chỉ slave trên bus.</a:t>
            </a:r>
          </a:p>
        </p:txBody>
      </p:sp>
    </p:spTree>
    <p:extLst>
      <p:ext uri="{BB962C8B-B14F-4D97-AF65-F5344CB8AC3E}">
        <p14:creationId xmlns:p14="http://schemas.microsoft.com/office/powerpoint/2010/main" val="2811910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12D936-8544-4F7C-8F8A-8431AF21137D}"/>
              </a:ext>
            </a:extLst>
          </p:cNvPr>
          <p:cNvSpPr txBox="1"/>
          <p:nvPr/>
        </p:nvSpPr>
        <p:spPr>
          <a:xfrm>
            <a:off x="-2" y="177282"/>
            <a:ext cx="2463283"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 3) </a:t>
            </a:r>
            <a:r>
              <a:rPr lang="en-US" sz="2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 transfer</a:t>
            </a:r>
            <a:endParaRPr lang="en-US" sz="2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3CA4D86-8D03-4A3C-AC11-D03B307652C1}"/>
              </a:ext>
            </a:extLst>
          </p:cNvPr>
          <p:cNvSpPr txBox="1"/>
          <p:nvPr/>
        </p:nvSpPr>
        <p:spPr>
          <a:xfrm>
            <a:off x="11812554" y="6488668"/>
            <a:ext cx="3000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7</a:t>
            </a:r>
          </a:p>
        </p:txBody>
      </p:sp>
      <p:sp>
        <p:nvSpPr>
          <p:cNvPr id="3" name="TextBox 2">
            <a:extLst>
              <a:ext uri="{FF2B5EF4-FFF2-40B4-BE49-F238E27FC236}">
                <a16:creationId xmlns:a16="http://schemas.microsoft.com/office/drawing/2014/main" id="{BF0D5392-A7C2-4098-8C3D-15A41A931548}"/>
              </a:ext>
            </a:extLst>
          </p:cNvPr>
          <p:cNvSpPr txBox="1"/>
          <p:nvPr/>
        </p:nvSpPr>
        <p:spPr>
          <a:xfrm>
            <a:off x="443204" y="1144937"/>
            <a:ext cx="11318031" cy="3036601"/>
          </a:xfrm>
          <a:prstGeom prst="rect">
            <a:avLst/>
          </a:prstGeom>
          <a:noFill/>
        </p:spPr>
        <p:txBody>
          <a:bodyPr wrap="square" rtlCol="0">
            <a:spAutoFit/>
          </a:bodyPr>
          <a:lstStyle/>
          <a:p>
            <a:pPr marL="742950" lvl="1" indent="-285750">
              <a:lnSpc>
                <a:spcPct val="107000"/>
              </a:lnSpc>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Khi đã đạt được địa chỉ Slave thành công, quá trình truyền dữ liệu có thể tiến hành trên cơ sở từng byte theo hướng được chỉ định bởi bit RW được gửi bởi Master.</a:t>
            </a:r>
          </a:p>
          <a:p>
            <a:pPr marL="742950" lvl="1" indent="-285750">
              <a:lnSpc>
                <a:spcPct val="107000"/>
              </a:lnSpc>
              <a:buFont typeface="Wingdings" panose="05000000000000000000" pitchFamily="2" charset="2"/>
              <a:buChar char="Ø"/>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Mỗi byte được chuyển được theo sau bởi một bit xác nhận trên chu kỳ clock SCL thứ 9. Nếu slave báo hiệu Không có xác nhận, master có thể tạo ra tín hiệu STOP để hủy bỏ dữ liệu chuyển hoặc tạo tín hiệu START Lặp lại và bắt đầu một chu kỳ truyền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buFont typeface="Wingdings" panose="05000000000000000000" pitchFamily="2" charset="2"/>
              <a:buChar char="Ø"/>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Nếu Master với tư cách là thiết bị nhận, không thừa nhận Slave, Slave sẽ giải phóng dòng SDA cho Master để tạo ra tín hiệu STOP hoặc START Lặp lại.</a:t>
            </a:r>
          </a:p>
          <a:p>
            <a:endParaRPr lang="en-US"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9ABC07D-944D-48B6-8ABB-F086843F16FE}"/>
              </a:ext>
            </a:extLst>
          </p:cNvPr>
          <p:cNvSpPr txBox="1"/>
          <p:nvPr/>
        </p:nvSpPr>
        <p:spPr>
          <a:xfrm>
            <a:off x="0" y="4086652"/>
            <a:ext cx="3890865" cy="830997"/>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4)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Slave Address Transfer</a:t>
            </a:r>
          </a:p>
          <a:p>
            <a:endParaRPr lang="en-US" sz="24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E766273-FDC6-4F3D-A34B-41DEE56045C2}"/>
              </a:ext>
            </a:extLst>
          </p:cNvPr>
          <p:cNvSpPr txBox="1"/>
          <p:nvPr/>
        </p:nvSpPr>
        <p:spPr>
          <a:xfrm>
            <a:off x="410548" y="4822763"/>
            <a:ext cx="11187404" cy="961482"/>
          </a:xfrm>
          <a:prstGeom prst="rect">
            <a:avLst/>
          </a:prstGeom>
          <a:noFill/>
        </p:spPr>
        <p:txBody>
          <a:bodyPr wrap="square" rtlCol="0">
            <a:spAutoFit/>
          </a:bodyPr>
          <a:lstStyle/>
          <a:p>
            <a:pPr marL="742950" lvl="1" indent="-285750">
              <a:lnSpc>
                <a:spcPct val="107000"/>
              </a:lnSpc>
              <a:buFont typeface="Wingdings" panose="05000000000000000000" pitchFamily="2" charset="2"/>
              <a:buChar char="Ø"/>
            </a:pPr>
            <a:r>
              <a:rPr lang="en-US" dirty="0">
                <a:latin typeface="Times New Roman" panose="02020603050405020304" pitchFamily="18" charset="0"/>
                <a:ea typeface="Times New Roman" panose="02020603050405020304" pitchFamily="18" charset="0"/>
              </a:rPr>
              <a:t>Master</a:t>
            </a:r>
            <a:r>
              <a:rPr lang="vi-VN" sz="1800" dirty="0">
                <a:effectLst/>
                <a:latin typeface="Times New Roman" panose="02020603050405020304" pitchFamily="18" charset="0"/>
                <a:ea typeface="Times New Roman" panose="02020603050405020304" pitchFamily="18" charset="0"/>
              </a:rPr>
              <a:t> có thể </a:t>
            </a:r>
            <a:r>
              <a:rPr lang="en-US" sz="1800" dirty="0">
                <a:effectLst/>
                <a:latin typeface="Times New Roman" panose="02020603050405020304" pitchFamily="18" charset="0"/>
                <a:ea typeface="Times New Roman" panose="02020603050405020304" pitchFamily="18" charset="0"/>
              </a:rPr>
              <a:t>kết thúc</a:t>
            </a:r>
            <a:r>
              <a:rPr lang="vi-VN" sz="1800" dirty="0">
                <a:effectLst/>
                <a:latin typeface="Times New Roman" panose="02020603050405020304" pitchFamily="18" charset="0"/>
                <a:ea typeface="Times New Roman" panose="02020603050405020304" pitchFamily="18" charset="0"/>
              </a:rPr>
              <a:t> giao tiếp bằng cách tạo tín hiệu STOP. Tín hiệu STOP, thường được gọi là P-bit, được định nghĩa là sự chuyển đổi từ thấp đến cao của SDA trong khi SCL ở mức</a:t>
            </a:r>
            <a:r>
              <a:rPr lang="en-US" sz="1800" dirty="0">
                <a:effectLst/>
                <a:latin typeface="Times New Roman" panose="02020603050405020304" pitchFamily="18" charset="0"/>
                <a:ea typeface="Times New Roman" panose="02020603050405020304" pitchFamily="18" charset="0"/>
              </a:rPr>
              <a:t> logic</a:t>
            </a:r>
            <a:r>
              <a:rPr lang="vi-VN" sz="1800" dirty="0">
                <a:effectLst/>
                <a:latin typeface="Times New Roman" panose="02020603050405020304" pitchFamily="18" charset="0"/>
                <a:ea typeface="Times New Roman" panose="02020603050405020304" pitchFamily="18" charset="0"/>
              </a:rPr>
              <a:t> '1'.</a:t>
            </a:r>
            <a:endParaRPr lang="en-US" sz="1800" dirty="0">
              <a:effectLst/>
              <a:latin typeface="Times New Roman" panose="02020603050405020304" pitchFamily="18" charset="0"/>
              <a:ea typeface="Times New Roman" panose="02020603050405020304" pitchFamily="18" charset="0"/>
            </a:endParaRPr>
          </a:p>
          <a:p>
            <a:pPr lvl="1">
              <a:lnSpc>
                <a:spcPct val="107000"/>
              </a:lnSpc>
            </a:pP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54846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12D936-8544-4F7C-8F8A-8431AF21137D}"/>
              </a:ext>
            </a:extLst>
          </p:cNvPr>
          <p:cNvSpPr txBox="1"/>
          <p:nvPr/>
        </p:nvSpPr>
        <p:spPr>
          <a:xfrm>
            <a:off x="-1" y="177282"/>
            <a:ext cx="1638590"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5) Mô hình</a:t>
            </a:r>
          </a:p>
        </p:txBody>
      </p:sp>
      <p:sp>
        <p:nvSpPr>
          <p:cNvPr id="8" name="TextBox 7">
            <a:extLst>
              <a:ext uri="{FF2B5EF4-FFF2-40B4-BE49-F238E27FC236}">
                <a16:creationId xmlns:a16="http://schemas.microsoft.com/office/drawing/2014/main" id="{D3CA4D86-8D03-4A3C-AC11-D03B307652C1}"/>
              </a:ext>
            </a:extLst>
          </p:cNvPr>
          <p:cNvSpPr txBox="1"/>
          <p:nvPr/>
        </p:nvSpPr>
        <p:spPr>
          <a:xfrm>
            <a:off x="11812554" y="6488668"/>
            <a:ext cx="3000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8</a:t>
            </a:r>
          </a:p>
        </p:txBody>
      </p:sp>
      <p:pic>
        <p:nvPicPr>
          <p:cNvPr id="21" name="Picture 20">
            <a:extLst>
              <a:ext uri="{FF2B5EF4-FFF2-40B4-BE49-F238E27FC236}">
                <a16:creationId xmlns:a16="http://schemas.microsoft.com/office/drawing/2014/main" id="{2EADF8C8-9014-4107-A207-FE8A06826A9A}"/>
              </a:ext>
            </a:extLst>
          </p:cNvPr>
          <p:cNvPicPr>
            <a:picLocks noChangeAspect="1"/>
          </p:cNvPicPr>
          <p:nvPr/>
        </p:nvPicPr>
        <p:blipFill>
          <a:blip r:embed="rId2"/>
          <a:stretch>
            <a:fillRect/>
          </a:stretch>
        </p:blipFill>
        <p:spPr>
          <a:xfrm>
            <a:off x="927832" y="579947"/>
            <a:ext cx="7775408" cy="2542792"/>
          </a:xfrm>
          <a:prstGeom prst="rect">
            <a:avLst/>
          </a:prstGeom>
        </p:spPr>
      </p:pic>
      <p:pic>
        <p:nvPicPr>
          <p:cNvPr id="3" name="Picture 2">
            <a:extLst>
              <a:ext uri="{FF2B5EF4-FFF2-40B4-BE49-F238E27FC236}">
                <a16:creationId xmlns:a16="http://schemas.microsoft.com/office/drawing/2014/main" id="{AD712F43-A31B-4FEF-85B6-D07F9F013317}"/>
              </a:ext>
            </a:extLst>
          </p:cNvPr>
          <p:cNvPicPr>
            <a:picLocks noChangeAspect="1"/>
          </p:cNvPicPr>
          <p:nvPr/>
        </p:nvPicPr>
        <p:blipFill>
          <a:blip r:embed="rId3"/>
          <a:stretch>
            <a:fillRect/>
          </a:stretch>
        </p:blipFill>
        <p:spPr>
          <a:xfrm>
            <a:off x="1002477" y="3125172"/>
            <a:ext cx="8124825" cy="3314700"/>
          </a:xfrm>
          <a:prstGeom prst="rect">
            <a:avLst/>
          </a:prstGeom>
        </p:spPr>
      </p:pic>
    </p:spTree>
    <p:extLst>
      <p:ext uri="{BB962C8B-B14F-4D97-AF65-F5344CB8AC3E}">
        <p14:creationId xmlns:p14="http://schemas.microsoft.com/office/powerpoint/2010/main" val="1606018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0768FC-694A-43E2-99F5-D43F4945CC84}"/>
              </a:ext>
            </a:extLst>
          </p:cNvPr>
          <p:cNvSpPr txBox="1"/>
          <p:nvPr/>
        </p:nvSpPr>
        <p:spPr>
          <a:xfrm>
            <a:off x="0" y="111966"/>
            <a:ext cx="5523722"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II) BLOCK DIAGRAM</a:t>
            </a:r>
          </a:p>
        </p:txBody>
      </p:sp>
      <p:sp>
        <p:nvSpPr>
          <p:cNvPr id="2" name="TextBox 1">
            <a:extLst>
              <a:ext uri="{FF2B5EF4-FFF2-40B4-BE49-F238E27FC236}">
                <a16:creationId xmlns:a16="http://schemas.microsoft.com/office/drawing/2014/main" id="{BF947427-A3A2-443F-A361-A86748DB638A}"/>
              </a:ext>
            </a:extLst>
          </p:cNvPr>
          <p:cNvSpPr txBox="1"/>
          <p:nvPr/>
        </p:nvSpPr>
        <p:spPr>
          <a:xfrm>
            <a:off x="11812554" y="6488668"/>
            <a:ext cx="3000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9</a:t>
            </a:r>
          </a:p>
        </p:txBody>
      </p:sp>
      <p:pic>
        <p:nvPicPr>
          <p:cNvPr id="8" name="Picture 7">
            <a:extLst>
              <a:ext uri="{FF2B5EF4-FFF2-40B4-BE49-F238E27FC236}">
                <a16:creationId xmlns:a16="http://schemas.microsoft.com/office/drawing/2014/main" id="{535B7F77-E8F8-477C-B7F2-7FC30C4CD0EB}"/>
              </a:ext>
            </a:extLst>
          </p:cNvPr>
          <p:cNvPicPr>
            <a:picLocks noChangeAspect="1"/>
          </p:cNvPicPr>
          <p:nvPr/>
        </p:nvPicPr>
        <p:blipFill>
          <a:blip r:embed="rId2"/>
          <a:stretch>
            <a:fillRect/>
          </a:stretch>
        </p:blipFill>
        <p:spPr>
          <a:xfrm>
            <a:off x="5250178" y="1511654"/>
            <a:ext cx="4789457" cy="3536829"/>
          </a:xfrm>
          <a:prstGeom prst="rect">
            <a:avLst/>
          </a:prstGeom>
        </p:spPr>
      </p:pic>
      <p:pic>
        <p:nvPicPr>
          <p:cNvPr id="4" name="Picture 3">
            <a:extLst>
              <a:ext uri="{FF2B5EF4-FFF2-40B4-BE49-F238E27FC236}">
                <a16:creationId xmlns:a16="http://schemas.microsoft.com/office/drawing/2014/main" id="{0C6DCF18-93BE-4373-A281-B7FA5CD55DE6}"/>
              </a:ext>
            </a:extLst>
          </p:cNvPr>
          <p:cNvPicPr>
            <a:picLocks noChangeAspect="1"/>
          </p:cNvPicPr>
          <p:nvPr/>
        </p:nvPicPr>
        <p:blipFill>
          <a:blip r:embed="rId3"/>
          <a:stretch>
            <a:fillRect/>
          </a:stretch>
        </p:blipFill>
        <p:spPr>
          <a:xfrm>
            <a:off x="157070" y="1511654"/>
            <a:ext cx="4669101" cy="3537681"/>
          </a:xfrm>
          <a:prstGeom prst="rect">
            <a:avLst/>
          </a:prstGeom>
        </p:spPr>
      </p:pic>
    </p:spTree>
    <p:extLst>
      <p:ext uri="{BB962C8B-B14F-4D97-AF65-F5344CB8AC3E}">
        <p14:creationId xmlns:p14="http://schemas.microsoft.com/office/powerpoint/2010/main" val="217816761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1617</TotalTime>
  <Words>797</Words>
  <Application>Microsoft Office PowerPoint</Application>
  <PresentationFormat>Widescreen</PresentationFormat>
  <Paragraphs>87</Paragraphs>
  <Slides>12</Slides>
  <Notes>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Times New Roman</vt:lpstr>
      <vt:lpstr>Trebuchet MS</vt:lpstr>
      <vt:lpstr>Wingdings</vt:lpstr>
      <vt:lpstr>Wingdings 3</vt:lpstr>
      <vt:lpstr>Facet</vt:lpstr>
      <vt:lpstr>MÔN HỌC: ĐỒ ÁN 2</vt:lpstr>
      <vt:lpstr>PowerPoint Presentation</vt:lpstr>
      <vt:lpstr>OUTLINE</vt:lpstr>
      <vt:lpstr>I) DEFINTION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Long</dc:creator>
  <cp:lastModifiedBy>Đinh Hoàng Long</cp:lastModifiedBy>
  <cp:revision>144</cp:revision>
  <dcterms:created xsi:type="dcterms:W3CDTF">2020-12-15T00:54:56Z</dcterms:created>
  <dcterms:modified xsi:type="dcterms:W3CDTF">2021-10-07T04:34:50Z</dcterms:modified>
</cp:coreProperties>
</file>

<file path=docProps/thumbnail.jpeg>
</file>